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50"/>
  </p:notesMasterIdLst>
  <p:handoutMasterIdLst>
    <p:handoutMasterId r:id="rId51"/>
  </p:handoutMasterIdLst>
  <p:sldIdLst>
    <p:sldId id="256" r:id="rId2"/>
    <p:sldId id="320" r:id="rId3"/>
    <p:sldId id="280" r:id="rId4"/>
    <p:sldId id="278" r:id="rId5"/>
    <p:sldId id="284" r:id="rId6"/>
    <p:sldId id="257" r:id="rId7"/>
    <p:sldId id="281" r:id="rId8"/>
    <p:sldId id="282" r:id="rId9"/>
    <p:sldId id="285" r:id="rId10"/>
    <p:sldId id="286" r:id="rId11"/>
    <p:sldId id="287" r:id="rId12"/>
    <p:sldId id="289" r:id="rId13"/>
    <p:sldId id="290" r:id="rId14"/>
    <p:sldId id="291" r:id="rId15"/>
    <p:sldId id="288" r:id="rId16"/>
    <p:sldId id="283" r:id="rId17"/>
    <p:sldId id="293" r:id="rId18"/>
    <p:sldId id="294" r:id="rId19"/>
    <p:sldId id="295" r:id="rId20"/>
    <p:sldId id="296" r:id="rId21"/>
    <p:sldId id="297" r:id="rId22"/>
    <p:sldId id="298" r:id="rId23"/>
    <p:sldId id="299" r:id="rId24"/>
    <p:sldId id="292" r:id="rId25"/>
    <p:sldId id="300" r:id="rId26"/>
    <p:sldId id="301" r:id="rId27"/>
    <p:sldId id="302" r:id="rId28"/>
    <p:sldId id="303" r:id="rId29"/>
    <p:sldId id="304" r:id="rId30"/>
    <p:sldId id="305" r:id="rId31"/>
    <p:sldId id="306" r:id="rId32"/>
    <p:sldId id="307" r:id="rId33"/>
    <p:sldId id="308" r:id="rId34"/>
    <p:sldId id="309" r:id="rId35"/>
    <p:sldId id="310" r:id="rId36"/>
    <p:sldId id="311" r:id="rId37"/>
    <p:sldId id="312" r:id="rId38"/>
    <p:sldId id="313" r:id="rId39"/>
    <p:sldId id="314" r:id="rId40"/>
    <p:sldId id="315" r:id="rId41"/>
    <p:sldId id="316" r:id="rId42"/>
    <p:sldId id="317" r:id="rId43"/>
    <p:sldId id="321" r:id="rId44"/>
    <p:sldId id="323" r:id="rId45"/>
    <p:sldId id="322" r:id="rId46"/>
    <p:sldId id="324" r:id="rId47"/>
    <p:sldId id="318" r:id="rId48"/>
    <p:sldId id="276" r:id="rId49"/>
  </p:sldIdLst>
  <p:sldSz cx="9144000" cy="5143500" type="screen16x9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000000"/>
    <a:srgbClr val="3C225F"/>
    <a:srgbClr val="083EA7"/>
    <a:srgbClr val="222222"/>
    <a:srgbClr val="333333"/>
    <a:srgbClr val="002835"/>
    <a:srgbClr val="E2004B"/>
    <a:srgbClr val="5A5A5D"/>
    <a:srgbClr val="9E9E9E"/>
    <a:srgbClr val="222C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584" autoAdjust="0"/>
    <p:restoredTop sz="81924" autoAdjust="0"/>
  </p:normalViewPr>
  <p:slideViewPr>
    <p:cSldViewPr snapToGrid="0" showGuides="1">
      <p:cViewPr varScale="1">
        <p:scale>
          <a:sx n="53" d="100"/>
          <a:sy n="53" d="100"/>
        </p:scale>
        <p:origin x="994" y="3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howGuides="1">
      <p:cViewPr varScale="1">
        <p:scale>
          <a:sx n="159" d="100"/>
          <a:sy n="159" d="100"/>
        </p:scale>
        <p:origin x="5624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handoutMaster" Target="handoutMasters/handoutMaster1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9B916C-04E6-404D-97CD-14621E515930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9841113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49436F85-577F-4A92-A47F-D540A2BCC82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78091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416991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806589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13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136875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14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313718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15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6017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How do</a:t>
            </a:r>
            <a:r>
              <a:rPr lang="en-GB" baseline="0" dirty="0" smtClean="0"/>
              <a:t> we program, how we were taught and how we have been doing it for years</a:t>
            </a:r>
            <a:r>
              <a:rPr lang="en-US" baseline="0" dirty="0" smtClean="0"/>
              <a:t>?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16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400248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Have you used C? How do you use it? How do you model your data?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17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422323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Have you used C++? Do you follow the OOP</a:t>
            </a:r>
            <a:r>
              <a:rPr lang="en-GB" baseline="0" dirty="0" smtClean="0"/>
              <a:t> approach?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18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085714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So, you are a Unity developer, you use C# and a mix of OOP and Component Based Programming. How do</a:t>
            </a:r>
            <a:r>
              <a:rPr lang="en-GB" baseline="0" dirty="0" smtClean="0"/>
              <a:t> you model your objects?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19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047911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OOP stands</a:t>
            </a:r>
            <a:r>
              <a:rPr lang="en-GB" baseline="0" dirty="0" smtClean="0"/>
              <a:t> for Object Oriented Programming, is a design pattern that models our programs based on the way we see the world.</a:t>
            </a:r>
          </a:p>
          <a:p>
            <a:endParaRPr lang="en-GB" baseline="0" dirty="0" smtClean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20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220408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In Unity we use C# and so, we have the chance to use OOP, but we recommend the Component Oriented approach.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21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316574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8778445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22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2707214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23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1056518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I love it this way, what is wrong</a:t>
            </a:r>
            <a:r>
              <a:rPr lang="en-US" dirty="0" smtClean="0"/>
              <a:t>?</a:t>
            </a:r>
          </a:p>
          <a:p>
            <a:endParaRPr lang="en-US" dirty="0" smtClean="0"/>
          </a:p>
          <a:p>
            <a:r>
              <a:rPr lang="en-US" dirty="0" smtClean="0"/>
              <a:t>Nothing,</a:t>
            </a:r>
            <a:r>
              <a:rPr lang="en-US" baseline="0" dirty="0" smtClean="0"/>
              <a:t> if it works for you, then its perfect.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24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7739212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err="1" smtClean="0"/>
              <a:t>But</a:t>
            </a:r>
            <a:r>
              <a:rPr lang="es-MX" dirty="0" smtClean="0"/>
              <a:t> </a:t>
            </a:r>
            <a:r>
              <a:rPr lang="es-MX" dirty="0" err="1" smtClean="0"/>
              <a:t>you</a:t>
            </a:r>
            <a:r>
              <a:rPr lang="es-MX" dirty="0" smtClean="0"/>
              <a:t> are </a:t>
            </a:r>
            <a:r>
              <a:rPr lang="es-MX" dirty="0" err="1" smtClean="0"/>
              <a:t>modeling</a:t>
            </a:r>
            <a:r>
              <a:rPr lang="es-MX" dirty="0" smtClean="0"/>
              <a:t> </a:t>
            </a:r>
            <a:r>
              <a:rPr lang="es-MX" dirty="0" err="1" smtClean="0"/>
              <a:t>the</a:t>
            </a:r>
            <a:r>
              <a:rPr lang="es-MX" dirty="0" smtClean="0"/>
              <a:t> real </a:t>
            </a:r>
            <a:r>
              <a:rPr lang="es-MX" dirty="0" err="1" smtClean="0"/>
              <a:t>world</a:t>
            </a:r>
            <a:r>
              <a:rPr lang="es-MX" dirty="0" smtClean="0"/>
              <a:t>, </a:t>
            </a:r>
            <a:r>
              <a:rPr lang="es-MX" dirty="0" err="1" smtClean="0"/>
              <a:t>not</a:t>
            </a:r>
            <a:r>
              <a:rPr lang="es-MX" baseline="0" dirty="0" smtClean="0"/>
              <a:t> </a:t>
            </a:r>
            <a:r>
              <a:rPr lang="es-MX" baseline="0" dirty="0" err="1" smtClean="0"/>
              <a:t>precisely</a:t>
            </a:r>
            <a:r>
              <a:rPr lang="es-MX" baseline="0" dirty="0" smtClean="0"/>
              <a:t> </a:t>
            </a:r>
            <a:r>
              <a:rPr lang="es-MX" baseline="0" dirty="0" err="1" smtClean="0"/>
              <a:t>good</a:t>
            </a:r>
            <a:r>
              <a:rPr lang="es-MX" baseline="0" dirty="0" smtClean="0"/>
              <a:t> </a:t>
            </a:r>
            <a:r>
              <a:rPr lang="es-MX" baseline="0" dirty="0" err="1" smtClean="0"/>
              <a:t>for</a:t>
            </a:r>
            <a:r>
              <a:rPr lang="es-MX" baseline="0" dirty="0" smtClean="0"/>
              <a:t> </a:t>
            </a:r>
            <a:r>
              <a:rPr lang="es-MX" baseline="0" dirty="0" err="1" smtClean="0"/>
              <a:t>memory</a:t>
            </a:r>
            <a:r>
              <a:rPr lang="es-MX" baseline="0" dirty="0" smtClean="0"/>
              <a:t> </a:t>
            </a:r>
            <a:r>
              <a:rPr lang="es-MX" baseline="0" dirty="0" err="1" smtClean="0"/>
              <a:t>or</a:t>
            </a:r>
            <a:r>
              <a:rPr lang="es-MX" baseline="0" dirty="0" smtClean="0"/>
              <a:t> </a:t>
            </a:r>
            <a:r>
              <a:rPr lang="es-MX" baseline="0" dirty="0" err="1" smtClean="0"/>
              <a:t>for</a:t>
            </a:r>
            <a:r>
              <a:rPr lang="es-MX" baseline="0" dirty="0" smtClean="0"/>
              <a:t> </a:t>
            </a:r>
            <a:r>
              <a:rPr lang="es-MX" baseline="0" dirty="0" err="1" smtClean="0"/>
              <a:t>how</a:t>
            </a:r>
            <a:r>
              <a:rPr lang="es-MX" baseline="0" dirty="0" smtClean="0"/>
              <a:t> </a:t>
            </a:r>
            <a:r>
              <a:rPr lang="es-MX" baseline="0" dirty="0" err="1" smtClean="0"/>
              <a:t>computer</a:t>
            </a:r>
            <a:r>
              <a:rPr lang="es-MX" baseline="0" dirty="0" smtClean="0"/>
              <a:t> Works.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25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9044456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Data </a:t>
            </a:r>
            <a:r>
              <a:rPr lang="es-MX" dirty="0" err="1" smtClean="0"/>
              <a:t>is</a:t>
            </a:r>
            <a:r>
              <a:rPr lang="es-MX" dirty="0" smtClean="0"/>
              <a:t> </a:t>
            </a:r>
            <a:r>
              <a:rPr lang="es-MX" dirty="0" err="1" smtClean="0"/>
              <a:t>everywhere</a:t>
            </a:r>
            <a:r>
              <a:rPr lang="es-MX" dirty="0" smtClean="0"/>
              <a:t>,</a:t>
            </a:r>
            <a:r>
              <a:rPr lang="es-MX" baseline="0" dirty="0" smtClean="0"/>
              <a:t> more </a:t>
            </a:r>
            <a:r>
              <a:rPr lang="es-MX" baseline="0" dirty="0" err="1" smtClean="0"/>
              <a:t>importantly</a:t>
            </a:r>
            <a:r>
              <a:rPr lang="es-MX" baseline="0" dirty="0" smtClean="0"/>
              <a:t>, </a:t>
            </a:r>
            <a:r>
              <a:rPr lang="es-MX" baseline="0" dirty="0" err="1" smtClean="0"/>
              <a:t>is</a:t>
            </a:r>
            <a:r>
              <a:rPr lang="es-MX" baseline="0" dirty="0" smtClean="0"/>
              <a:t> in </a:t>
            </a:r>
            <a:r>
              <a:rPr lang="es-MX" baseline="0" dirty="0" err="1" smtClean="0"/>
              <a:t>random</a:t>
            </a:r>
            <a:r>
              <a:rPr lang="es-MX" baseline="0" dirty="0" smtClean="0"/>
              <a:t> </a:t>
            </a:r>
            <a:r>
              <a:rPr lang="es-MX" baseline="0" dirty="0" err="1" smtClean="0"/>
              <a:t>locations</a:t>
            </a:r>
            <a:r>
              <a:rPr lang="es-MX" baseline="0" smtClean="0"/>
              <a:t>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26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8843215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err="1" smtClean="0"/>
              <a:t>Can’t</a:t>
            </a:r>
            <a:r>
              <a:rPr lang="es-MX" dirty="0" smtClean="0"/>
              <a:t> </a:t>
            </a:r>
            <a:r>
              <a:rPr lang="es-MX" dirty="0" err="1" smtClean="0"/>
              <a:t>we</a:t>
            </a:r>
            <a:r>
              <a:rPr lang="es-MX" dirty="0" smtClean="0"/>
              <a:t> </a:t>
            </a:r>
            <a:r>
              <a:rPr lang="es-MX" dirty="0" err="1" smtClean="0"/>
              <a:t>fix</a:t>
            </a:r>
            <a:r>
              <a:rPr lang="es-MX" dirty="0" smtClean="0"/>
              <a:t> </a:t>
            </a:r>
            <a:r>
              <a:rPr lang="es-MX" dirty="0" err="1" smtClean="0"/>
              <a:t>it</a:t>
            </a:r>
            <a:r>
              <a:rPr lang="es-MX" dirty="0" smtClean="0"/>
              <a:t> </a:t>
            </a:r>
            <a:r>
              <a:rPr lang="es-MX" dirty="0" err="1" smtClean="0"/>
              <a:t>by</a:t>
            </a:r>
            <a:r>
              <a:rPr lang="es-MX" dirty="0" smtClean="0"/>
              <a:t> </a:t>
            </a:r>
            <a:r>
              <a:rPr lang="es-MX" dirty="0" err="1" smtClean="0"/>
              <a:t>using</a:t>
            </a:r>
            <a:r>
              <a:rPr lang="es-MX" dirty="0" smtClean="0"/>
              <a:t> </a:t>
            </a:r>
            <a:r>
              <a:rPr lang="es-MX" dirty="0" err="1" smtClean="0"/>
              <a:t>arrays</a:t>
            </a:r>
            <a:r>
              <a:rPr lang="es-MX" dirty="0" smtClean="0"/>
              <a:t>?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28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6184024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err="1" smtClean="0"/>
              <a:t>Can’t</a:t>
            </a:r>
            <a:r>
              <a:rPr lang="es-MX" dirty="0" smtClean="0"/>
              <a:t> </a:t>
            </a:r>
            <a:r>
              <a:rPr lang="es-MX" dirty="0" err="1" smtClean="0"/>
              <a:t>we</a:t>
            </a:r>
            <a:r>
              <a:rPr lang="es-MX" dirty="0" smtClean="0"/>
              <a:t> </a:t>
            </a:r>
            <a:r>
              <a:rPr lang="es-MX" dirty="0" err="1" smtClean="0"/>
              <a:t>fix</a:t>
            </a:r>
            <a:r>
              <a:rPr lang="es-MX" dirty="0" smtClean="0"/>
              <a:t> </a:t>
            </a:r>
            <a:r>
              <a:rPr lang="es-MX" dirty="0" err="1" smtClean="0"/>
              <a:t>it</a:t>
            </a:r>
            <a:r>
              <a:rPr lang="es-MX" dirty="0" smtClean="0"/>
              <a:t> </a:t>
            </a:r>
            <a:r>
              <a:rPr lang="es-MX" dirty="0" err="1" smtClean="0"/>
              <a:t>by</a:t>
            </a:r>
            <a:r>
              <a:rPr lang="es-MX" dirty="0" smtClean="0"/>
              <a:t> </a:t>
            </a:r>
            <a:r>
              <a:rPr lang="es-MX" dirty="0" err="1" smtClean="0"/>
              <a:t>using</a:t>
            </a:r>
            <a:r>
              <a:rPr lang="es-MX" dirty="0" smtClean="0"/>
              <a:t> </a:t>
            </a:r>
            <a:r>
              <a:rPr lang="es-MX" dirty="0" err="1" smtClean="0"/>
              <a:t>arrays</a:t>
            </a:r>
            <a:r>
              <a:rPr lang="es-MX" dirty="0" smtClean="0"/>
              <a:t>?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29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7548337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err="1" smtClean="0"/>
              <a:t>We</a:t>
            </a:r>
            <a:r>
              <a:rPr lang="es-MX" dirty="0" smtClean="0"/>
              <a:t> </a:t>
            </a:r>
            <a:r>
              <a:rPr lang="es-MX" dirty="0" err="1" smtClean="0"/>
              <a:t>need</a:t>
            </a:r>
            <a:r>
              <a:rPr lang="es-MX" dirty="0" smtClean="0"/>
              <a:t> a </a:t>
            </a:r>
            <a:r>
              <a:rPr lang="es-MX" dirty="0" err="1" smtClean="0"/>
              <a:t>way</a:t>
            </a:r>
            <a:r>
              <a:rPr lang="es-MX" dirty="0" smtClean="0"/>
              <a:t> to trasverse</a:t>
            </a:r>
            <a:r>
              <a:rPr lang="es-MX" baseline="0" dirty="0" smtClean="0"/>
              <a:t> </a:t>
            </a:r>
            <a:r>
              <a:rPr lang="es-MX" baseline="0" dirty="0" err="1" smtClean="0"/>
              <a:t>that</a:t>
            </a:r>
            <a:r>
              <a:rPr lang="es-MX" baseline="0" dirty="0" smtClean="0"/>
              <a:t> data in </a:t>
            </a:r>
            <a:r>
              <a:rPr lang="es-MX" baseline="0" dirty="0" err="1" smtClean="0"/>
              <a:t>order</a:t>
            </a:r>
            <a:r>
              <a:rPr lang="es-MX" baseline="0" dirty="0" smtClean="0"/>
              <a:t>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30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3903947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err="1" smtClean="0"/>
              <a:t>We</a:t>
            </a:r>
            <a:r>
              <a:rPr lang="es-MX" dirty="0" smtClean="0"/>
              <a:t> </a:t>
            </a:r>
            <a:r>
              <a:rPr lang="es-MX" dirty="0" err="1" smtClean="0"/>
              <a:t>need</a:t>
            </a:r>
            <a:r>
              <a:rPr lang="es-MX" dirty="0" smtClean="0"/>
              <a:t> a </a:t>
            </a:r>
            <a:r>
              <a:rPr lang="es-MX" dirty="0" err="1" smtClean="0"/>
              <a:t>way</a:t>
            </a:r>
            <a:r>
              <a:rPr lang="es-MX" dirty="0" smtClean="0"/>
              <a:t> to trasverse</a:t>
            </a:r>
            <a:r>
              <a:rPr lang="es-MX" baseline="0" dirty="0" smtClean="0"/>
              <a:t> </a:t>
            </a:r>
            <a:r>
              <a:rPr lang="es-MX" baseline="0" dirty="0" err="1" smtClean="0"/>
              <a:t>that</a:t>
            </a:r>
            <a:r>
              <a:rPr lang="es-MX" baseline="0" dirty="0" smtClean="0"/>
              <a:t> data in </a:t>
            </a:r>
            <a:r>
              <a:rPr lang="es-MX" baseline="0" dirty="0" err="1" smtClean="0"/>
              <a:t>order</a:t>
            </a:r>
            <a:r>
              <a:rPr lang="es-MX" baseline="0" dirty="0" smtClean="0"/>
              <a:t>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31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7210914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Here comes,</a:t>
            </a:r>
            <a:r>
              <a:rPr lang="en-GB" baseline="0" dirty="0" smtClean="0"/>
              <a:t> data oriented design.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32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423691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7314948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err="1" smtClean="0"/>
              <a:t>Design</a:t>
            </a:r>
            <a:r>
              <a:rPr lang="es-MX" dirty="0" smtClean="0"/>
              <a:t> </a:t>
            </a:r>
            <a:r>
              <a:rPr lang="es-MX" dirty="0" err="1" smtClean="0"/>
              <a:t>around</a:t>
            </a:r>
            <a:r>
              <a:rPr lang="es-MX" dirty="0" smtClean="0"/>
              <a:t> data, </a:t>
            </a:r>
            <a:r>
              <a:rPr lang="es-MX" dirty="0" err="1" smtClean="0"/>
              <a:t>not</a:t>
            </a:r>
            <a:r>
              <a:rPr lang="es-MX" dirty="0" smtClean="0"/>
              <a:t> </a:t>
            </a:r>
            <a:r>
              <a:rPr lang="es-MX" dirty="0" err="1" smtClean="0"/>
              <a:t>the</a:t>
            </a:r>
            <a:r>
              <a:rPr lang="es-MX" dirty="0" smtClean="0"/>
              <a:t> real </a:t>
            </a:r>
            <a:r>
              <a:rPr lang="es-MX" dirty="0" err="1" smtClean="0"/>
              <a:t>world</a:t>
            </a:r>
            <a:r>
              <a:rPr lang="es-MX" dirty="0" smtClean="0"/>
              <a:t>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33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1149777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34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8017162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35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2754544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36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721552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37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10779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38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0259899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39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8799665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40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6616582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41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0929863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42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105832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9859925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43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6961101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45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2808927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47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120887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48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476547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878607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615760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What problem are we trying to solve?</a:t>
            </a:r>
          </a:p>
          <a:p>
            <a:endParaRPr lang="en-GB" dirty="0" smtClean="0"/>
          </a:p>
          <a:p>
            <a:r>
              <a:rPr lang="en-GB" dirty="0" smtClean="0"/>
              <a:t>Why are we doing this</a:t>
            </a:r>
            <a:r>
              <a:rPr lang="en-US" dirty="0" smtClean="0"/>
              <a:t>?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374440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We want to write game code that is as performant as possible.</a:t>
            </a:r>
          </a:p>
          <a:p>
            <a:endParaRPr lang="en-GB" dirty="0" smtClean="0"/>
          </a:p>
          <a:p>
            <a:r>
              <a:rPr lang="en-GB" dirty="0" smtClean="0"/>
              <a:t>We want games to run faster</a:t>
            </a:r>
          </a:p>
          <a:p>
            <a:r>
              <a:rPr lang="en-GB" dirty="0" smtClean="0"/>
              <a:t>We want games to have more enemies</a:t>
            </a:r>
          </a:p>
          <a:p>
            <a:r>
              <a:rPr lang="en-GB" dirty="0" smtClean="0"/>
              <a:t>We want phones that generate</a:t>
            </a:r>
            <a:r>
              <a:rPr lang="en-GB" baseline="0" dirty="0" smtClean="0"/>
              <a:t> less heat</a:t>
            </a:r>
          </a:p>
          <a:p>
            <a:r>
              <a:rPr lang="en-GB" baseline="0" dirty="0" smtClean="0"/>
              <a:t>We want less battery consumption.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333789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What is Unity doing?</a:t>
            </a:r>
          </a:p>
          <a:p>
            <a:endParaRPr lang="en-GB" dirty="0" smtClean="0"/>
          </a:p>
          <a:p>
            <a:r>
              <a:rPr lang="en-GB" dirty="0" smtClean="0"/>
              <a:t>We are always improving the engine. We are</a:t>
            </a:r>
            <a:r>
              <a:rPr lang="en-GB" baseline="0" dirty="0" smtClean="0"/>
              <a:t> </a:t>
            </a:r>
            <a:r>
              <a:rPr lang="en-GB" baseline="0" dirty="0" err="1" smtClean="0"/>
              <a:t>jobifying</a:t>
            </a:r>
            <a:r>
              <a:rPr lang="en-GB" baseline="0" dirty="0" smtClean="0"/>
              <a:t> or engine. Updating our frameworks, etc.</a:t>
            </a:r>
          </a:p>
          <a:p>
            <a:endParaRPr lang="en-GB" baseline="0" dirty="0" smtClean="0"/>
          </a:p>
          <a:p>
            <a:r>
              <a:rPr lang="en-GB" baseline="0" dirty="0" smtClean="0"/>
              <a:t>We want to give you the most performant engine we can. But also, from your side, a paradigm shift is needed. What shift? …. ECS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622972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ro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ECAC1C0-CA35-D14C-A9F0-039D5214476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239" y="355147"/>
            <a:ext cx="2487684" cy="2487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46759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  <p15:guide id="3" pos="1655" userDrawn="1">
          <p15:clr>
            <a:srgbClr val="FBAE40"/>
          </p15:clr>
        </p15:guide>
        <p15:guide id="4" orient="horz" pos="599" userDrawn="1">
          <p15:clr>
            <a:srgbClr val="FBAE40"/>
          </p15:clr>
        </p15:guide>
        <p15:guide id="5" pos="5012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User gu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 userDrawn="1"/>
        </p:nvSpPr>
        <p:spPr>
          <a:xfrm>
            <a:off x="619125" y="273844"/>
            <a:ext cx="8099822" cy="460942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b="1" kern="120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400" b="1" i="0" cap="none" dirty="0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User guide – delete</a:t>
            </a:r>
            <a:r>
              <a:rPr lang="en-GB" sz="2400" b="1" i="0" cap="none" baseline="0" dirty="0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 before use</a:t>
            </a:r>
            <a:endParaRPr lang="en-GB" sz="2400" b="1" i="0" cap="none" dirty="0">
              <a:solidFill>
                <a:srgbClr val="000000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7" name="AutoShape 4"/>
          <p:cNvSpPr>
            <a:spLocks/>
          </p:cNvSpPr>
          <p:nvPr userDrawn="1"/>
        </p:nvSpPr>
        <p:spPr bwMode="gray">
          <a:xfrm>
            <a:off x="6715876" y="1085013"/>
            <a:ext cx="1620000" cy="387286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  <a:effectLst/>
        </p:spPr>
        <p:txBody>
          <a:bodyPr wrap="square" lIns="0" tIns="0" rIns="0" bIns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450"/>
              </a:spcAft>
              <a:buFont typeface="+mj-lt"/>
              <a:buNone/>
              <a:defRPr/>
            </a:pPr>
            <a:r>
              <a:rPr lang="en-GB" sz="750" b="1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Insert picture</a:t>
            </a:r>
          </a:p>
          <a:p>
            <a:pPr algn="l" eaLnBrk="1" fontAlgn="auto" hangingPunct="1">
              <a:spcBef>
                <a:spcPts val="0"/>
              </a:spcBef>
              <a:spcAft>
                <a:spcPts val="180"/>
              </a:spcAft>
              <a:buFont typeface="+mj-lt"/>
              <a:buNone/>
              <a:defRPr/>
            </a:pPr>
            <a:r>
              <a:rPr lang="en-GB" sz="675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On slides with pictureplaceholder, </a:t>
            </a:r>
            <a:br>
              <a:rPr lang="en-GB" sz="675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</a:br>
            <a:r>
              <a:rPr lang="en-GB" sz="675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click on the icon and</a:t>
            </a:r>
            <a:r>
              <a:rPr lang="en-GB" sz="675" cap="none" baseline="0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 choose </a:t>
            </a:r>
            <a:r>
              <a:rPr lang="en-GB" sz="675" b="1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insert</a:t>
            </a:r>
          </a:p>
        </p:txBody>
      </p:sp>
      <p:sp>
        <p:nvSpPr>
          <p:cNvPr id="8" name="TextBox 12"/>
          <p:cNvSpPr txBox="1">
            <a:spLocks noChangeArrowheads="1"/>
          </p:cNvSpPr>
          <p:nvPr userDrawn="1"/>
        </p:nvSpPr>
        <p:spPr bwMode="auto">
          <a:xfrm>
            <a:off x="6715876" y="1692909"/>
            <a:ext cx="1637007" cy="13465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l" eaLnBrk="1" hangingPunct="1">
              <a:spcBef>
                <a:spcPts val="0"/>
              </a:spcBef>
              <a:spcAft>
                <a:spcPts val="450"/>
              </a:spcAft>
              <a:buFontTx/>
              <a:buNone/>
              <a:defRPr/>
            </a:pPr>
            <a:r>
              <a:rPr lang="en-GB" sz="750" b="1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Change</a:t>
            </a:r>
            <a:r>
              <a:rPr lang="en-GB" sz="750" b="1" cap="none" baseline="0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 picture</a:t>
            </a:r>
            <a:endParaRPr lang="en-GB" sz="750" b="1" cap="none" noProof="1">
              <a:solidFill>
                <a:srgbClr val="000000"/>
              </a:solidFill>
              <a:latin typeface="Roboto" charset="0"/>
              <a:ea typeface="Roboto" charset="0"/>
              <a:cs typeface="Roboto" charset="0"/>
            </a:endParaRPr>
          </a:p>
          <a:p>
            <a:pPr algn="l" eaLnBrk="1" hangingPunct="1">
              <a:spcBef>
                <a:spcPts val="0"/>
              </a:spcBef>
              <a:spcAft>
                <a:spcPts val="450"/>
              </a:spcAft>
              <a:buFontTx/>
              <a:buNone/>
              <a:defRPr/>
            </a:pPr>
            <a:r>
              <a:rPr lang="en-GB" sz="675" b="1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1. </a:t>
            </a:r>
            <a:r>
              <a:rPr lang="en-GB" sz="675" b="0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Click </a:t>
            </a:r>
            <a:r>
              <a:rPr lang="en-GB" sz="675" b="1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crop </a:t>
            </a:r>
            <a:r>
              <a:rPr lang="en-GB" sz="675" b="0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to change</a:t>
            </a:r>
            <a:r>
              <a:rPr lang="en-GB" sz="675" b="0" kern="1200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 size</a:t>
            </a:r>
            <a:r>
              <a:rPr lang="en-GB" sz="675" b="0" kern="1200" cap="none" baseline="0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 or</a:t>
            </a:r>
            <a:r>
              <a:rPr lang="en-GB" sz="675" b="0" strike="noStrike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focus</a:t>
            </a:r>
            <a:br>
              <a:rPr lang="en-GB" sz="675" b="0" strike="noStrike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</a:br>
            <a:r>
              <a:rPr lang="en-GB" sz="675" b="0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of the picture</a:t>
            </a:r>
            <a:endParaRPr lang="en-GB" sz="675" b="0" strike="sngStrike" cap="none" noProof="1">
              <a:solidFill>
                <a:srgbClr val="000000"/>
              </a:solidFill>
              <a:latin typeface="Roboto" charset="0"/>
              <a:ea typeface="Roboto" charset="0"/>
              <a:cs typeface="Roboto" charset="0"/>
            </a:endParaRPr>
          </a:p>
          <a:p>
            <a:pPr algn="l" eaLnBrk="1" hangingPunct="1">
              <a:spcBef>
                <a:spcPct val="0"/>
              </a:spcBef>
              <a:spcAft>
                <a:spcPts val="450"/>
              </a:spcAft>
              <a:buFontTx/>
              <a:buNone/>
              <a:defRPr/>
            </a:pPr>
            <a:r>
              <a:rPr lang="en-GB" altLang="da-DK" sz="675" b="1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2. </a:t>
            </a:r>
            <a:r>
              <a:rPr lang="en-GB" altLang="da-DK" sz="675" b="0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If you want to scale the picture, </a:t>
            </a:r>
            <a:br>
              <a:rPr lang="en-GB" altLang="da-DK" sz="675" b="0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</a:br>
            <a:r>
              <a:rPr lang="en-GB" altLang="da-DK" sz="675" b="0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hold </a:t>
            </a:r>
            <a:r>
              <a:rPr lang="en-GB" altLang="da-DK" sz="675" b="1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shift-</a:t>
            </a:r>
            <a:r>
              <a:rPr lang="en-GB" altLang="da-DK" sz="675" b="0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key down while </a:t>
            </a:r>
            <a:br>
              <a:rPr lang="en-GB" altLang="da-DK" sz="675" b="0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</a:br>
            <a:r>
              <a:rPr lang="en-GB" altLang="da-DK" sz="675" b="0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dragging the corners of the </a:t>
            </a:r>
            <a:r>
              <a:rPr lang="en-GB" altLang="da-DK" sz="675" b="0" kern="1200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picture</a:t>
            </a:r>
          </a:p>
          <a:p>
            <a:pPr algn="l" eaLnBrk="1" hangingPunct="1">
              <a:spcBef>
                <a:spcPct val="0"/>
              </a:spcBef>
              <a:spcAft>
                <a:spcPts val="450"/>
              </a:spcAft>
              <a:buFontTx/>
              <a:buNone/>
              <a:defRPr/>
            </a:pPr>
            <a:r>
              <a:rPr lang="en-GB" altLang="da-DK" sz="675" b="1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Hint:</a:t>
            </a:r>
            <a:r>
              <a:rPr lang="en-GB" altLang="da-DK" sz="675" b="0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 if you delete the picture and </a:t>
            </a:r>
            <a:br>
              <a:rPr lang="en-GB" altLang="da-DK" sz="675" b="0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</a:br>
            <a:r>
              <a:rPr lang="en-GB" altLang="da-DK" sz="675" b="0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insert a new one, the picture may </a:t>
            </a:r>
            <a:br>
              <a:rPr lang="en-GB" altLang="da-DK" sz="675" b="0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</a:br>
            <a:r>
              <a:rPr lang="en-GB" altLang="da-DK" sz="675" b="0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lie in front of the text or graphic</a:t>
            </a:r>
            <a:r>
              <a:rPr lang="en-GB" altLang="da-DK" sz="675" b="0" strike="noStrike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,</a:t>
            </a:r>
            <a:r>
              <a:rPr lang="en-GB" altLang="da-DK" sz="675" b="0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/>
            </a:r>
            <a:br>
              <a:rPr lang="en-GB" altLang="da-DK" sz="675" b="0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</a:br>
            <a:r>
              <a:rPr lang="en-GB" altLang="da-DK" sz="675" b="0" strike="noStrike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if</a:t>
            </a:r>
            <a:r>
              <a:rPr lang="en-GB" altLang="da-DK" sz="675" b="0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 this happens, select the picture, </a:t>
            </a:r>
            <a:br>
              <a:rPr lang="en-GB" altLang="da-DK" sz="675" b="0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</a:br>
            <a:r>
              <a:rPr lang="en-GB" altLang="da-DK" sz="675" b="0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right-click and choose </a:t>
            </a:r>
            <a:r>
              <a:rPr lang="en-GB" altLang="da-DK" sz="675" b="1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send to back</a:t>
            </a:r>
          </a:p>
        </p:txBody>
      </p:sp>
      <p:sp>
        <p:nvSpPr>
          <p:cNvPr id="9" name="Text Box 48"/>
          <p:cNvSpPr txBox="1">
            <a:spLocks noChangeArrowheads="1"/>
          </p:cNvSpPr>
          <p:nvPr userDrawn="1"/>
        </p:nvSpPr>
        <p:spPr bwMode="auto">
          <a:xfrm>
            <a:off x="4660537" y="2354400"/>
            <a:ext cx="1620000" cy="931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08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>
              <a:spcAft>
                <a:spcPts val="450"/>
              </a:spcAft>
              <a:defRPr/>
            </a:pPr>
            <a:r>
              <a:rPr lang="en-GB" sz="750" b="1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Use layouts</a:t>
            </a:r>
          </a:p>
          <a:p>
            <a:pPr algn="l" eaLnBrk="1" hangingPunct="1">
              <a:spcAft>
                <a:spcPts val="450"/>
              </a:spcAft>
              <a:defRPr/>
            </a:pPr>
            <a:r>
              <a:rPr lang="en-GB" altLang="da-DK" sz="675" b="1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1. </a:t>
            </a:r>
            <a:r>
              <a:rPr lang="en-GB" altLang="da-DK" sz="675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Click the </a:t>
            </a:r>
            <a:r>
              <a:rPr lang="en-GB" altLang="da-DK" sz="675" b="1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home tab</a:t>
            </a:r>
            <a:endParaRPr lang="en-GB" altLang="da-DK" sz="675" b="0" strike="sngStrike" cap="none" noProof="1">
              <a:solidFill>
                <a:srgbClr val="000000"/>
              </a:solidFill>
              <a:latin typeface="Roboto" charset="0"/>
              <a:ea typeface="Roboto" charset="0"/>
              <a:cs typeface="Roboto" charset="0"/>
            </a:endParaRPr>
          </a:p>
          <a:p>
            <a:pPr algn="l" eaLnBrk="1" hangingPunct="1">
              <a:spcAft>
                <a:spcPts val="450"/>
              </a:spcAft>
              <a:defRPr/>
            </a:pPr>
            <a:r>
              <a:rPr lang="en-GB" altLang="da-DK" sz="675" b="1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2. </a:t>
            </a:r>
            <a:r>
              <a:rPr lang="en-GB" altLang="da-DK" sz="675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Click the </a:t>
            </a:r>
            <a:r>
              <a:rPr lang="en-GB" altLang="da-DK" sz="675" b="1" cap="none" baseline="0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new slide</a:t>
            </a:r>
            <a:r>
              <a:rPr lang="en-GB" altLang="da-DK" sz="675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menu to </a:t>
            </a:r>
            <a:br>
              <a:rPr lang="en-GB" altLang="da-DK" sz="675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</a:br>
            <a:r>
              <a:rPr lang="en-GB" altLang="da-DK" sz="675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insert new slide</a:t>
            </a:r>
          </a:p>
          <a:p>
            <a:pPr algn="l" eaLnBrk="1" hangingPunct="1">
              <a:spcAft>
                <a:spcPts val="180"/>
              </a:spcAft>
              <a:defRPr/>
            </a:pPr>
            <a:r>
              <a:rPr lang="en-GB" altLang="da-DK" sz="675" b="1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3. </a:t>
            </a:r>
            <a:r>
              <a:rPr lang="en-GB" altLang="da-DK" sz="675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Choose </a:t>
            </a:r>
            <a:r>
              <a:rPr lang="en-GB" altLang="da-DK" sz="675" b="1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layout</a:t>
            </a:r>
            <a:r>
              <a:rPr lang="en-GB" altLang="da-DK" sz="675" cap="none" baseline="0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 to change an appropriate layout from the </a:t>
            </a:r>
            <a:br>
              <a:rPr lang="en-GB" altLang="da-DK" sz="675" cap="none" baseline="0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</a:br>
            <a:r>
              <a:rPr lang="en-GB" altLang="da-DK" sz="675" strike="noStrike" cap="none" baseline="0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"</a:t>
            </a:r>
            <a:r>
              <a:rPr lang="en-GB" altLang="da-DK" sz="675" cap="none" baseline="0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drop down</a:t>
            </a:r>
            <a:r>
              <a:rPr lang="en-GB" altLang="da-DK" sz="675" strike="noStrike" cap="none" baseline="0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"</a:t>
            </a:r>
            <a:r>
              <a:rPr lang="en-GB" altLang="da-DK" sz="675" cap="none" baseline="0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 menu </a:t>
            </a:r>
            <a:endParaRPr lang="en-GB" sz="675" b="1" cap="none" noProof="1">
              <a:solidFill>
                <a:srgbClr val="000000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0" name="AutoShape 4"/>
          <p:cNvSpPr>
            <a:spLocks/>
          </p:cNvSpPr>
          <p:nvPr userDrawn="1"/>
        </p:nvSpPr>
        <p:spPr bwMode="gray">
          <a:xfrm>
            <a:off x="6715876" y="3260041"/>
            <a:ext cx="1620000" cy="814325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  <a:effectLst/>
        </p:spPr>
        <p:txBody>
          <a:bodyPr wrap="square" lIns="0" tIns="0" rIns="0" bIns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450"/>
              </a:spcAft>
              <a:buFont typeface="+mj-lt"/>
              <a:buNone/>
              <a:defRPr/>
            </a:pPr>
            <a:r>
              <a:rPr lang="en-GB" sz="750" b="1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Reset slide</a:t>
            </a:r>
          </a:p>
          <a:p>
            <a: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Tx/>
              <a:buSzTx/>
              <a:buFont typeface="+mj-lt"/>
              <a:buNone/>
              <a:tabLst/>
              <a:defRPr/>
            </a:pPr>
            <a:r>
              <a:rPr lang="en-GB" altLang="da-DK" sz="675" b="1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1.</a:t>
            </a:r>
            <a:r>
              <a:rPr lang="en-GB" altLang="da-DK" sz="675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 Click the </a:t>
            </a:r>
            <a:r>
              <a:rPr lang="en-GB" altLang="da-DK" sz="675" b="1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home tab</a:t>
            </a:r>
            <a:endParaRPr lang="en-GB" altLang="da-DK" sz="675" strike="sngStrike" cap="none" noProof="1">
              <a:solidFill>
                <a:srgbClr val="000000"/>
              </a:solidFill>
              <a:latin typeface="Roboto" charset="0"/>
              <a:ea typeface="Roboto" charset="0"/>
              <a:cs typeface="Roboto" charset="0"/>
            </a:endParaRPr>
          </a:p>
          <a:p>
            <a: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80"/>
              </a:spcAft>
              <a:buClrTx/>
              <a:buSzTx/>
              <a:buFont typeface="+mj-lt"/>
              <a:buNone/>
              <a:tabLst/>
              <a:defRPr/>
            </a:pPr>
            <a:r>
              <a:rPr lang="en-GB" altLang="da-DK" sz="675" b="1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2. </a:t>
            </a:r>
            <a:r>
              <a:rPr lang="en-GB" altLang="da-DK" sz="675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Click the </a:t>
            </a:r>
            <a:r>
              <a:rPr lang="en-GB" altLang="da-DK" sz="675" b="1" cap="none" baseline="0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reset </a:t>
            </a:r>
            <a:r>
              <a:rPr lang="en-GB" altLang="da-DK" sz="675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menu to reset</a:t>
            </a:r>
          </a:p>
          <a:p>
            <a: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80"/>
              </a:spcAft>
              <a:buClrTx/>
              <a:buSzTx/>
              <a:buFont typeface="+mj-lt"/>
              <a:buNone/>
              <a:tabLst/>
              <a:defRPr/>
            </a:pPr>
            <a:r>
              <a:rPr lang="en-GB" altLang="da-DK" sz="675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Position, size</a:t>
            </a:r>
            <a:r>
              <a:rPr lang="en-GB" altLang="da-DK" sz="675" cap="none" baseline="0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 and formatting of the</a:t>
            </a:r>
          </a:p>
          <a:p>
            <a: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80"/>
              </a:spcAft>
              <a:buClrTx/>
              <a:buSzTx/>
              <a:buFont typeface="+mj-lt"/>
              <a:buNone/>
              <a:tabLst/>
              <a:defRPr/>
            </a:pPr>
            <a:r>
              <a:rPr lang="en-GB" altLang="da-DK" sz="675" cap="none" baseline="0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Slide placeholders to their default </a:t>
            </a:r>
            <a:br>
              <a:rPr lang="en-GB" altLang="da-DK" sz="675" cap="none" baseline="0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</a:br>
            <a:r>
              <a:rPr lang="en-GB" altLang="da-DK" sz="675" cap="none" baseline="0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settings</a:t>
            </a:r>
            <a:endParaRPr lang="en-GB" altLang="da-DK" sz="675" cap="none" noProof="1">
              <a:solidFill>
                <a:srgbClr val="000000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1" name="Text Box 48"/>
          <p:cNvSpPr txBox="1">
            <a:spLocks noChangeArrowheads="1"/>
          </p:cNvSpPr>
          <p:nvPr userDrawn="1"/>
        </p:nvSpPr>
        <p:spPr bwMode="auto">
          <a:xfrm>
            <a:off x="4659938" y="1080627"/>
            <a:ext cx="1620599" cy="1022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08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>
              <a:spcAft>
                <a:spcPts val="450"/>
              </a:spcAft>
              <a:defRPr/>
            </a:pPr>
            <a:r>
              <a:rPr lang="en-GB" sz="750" b="1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Use text</a:t>
            </a:r>
            <a:r>
              <a:rPr lang="en-GB" sz="750" b="1" cap="none" baseline="0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 styles (levels)</a:t>
            </a:r>
            <a:endParaRPr lang="en-GB" sz="750" b="1" cap="none" noProof="1">
              <a:solidFill>
                <a:srgbClr val="000000"/>
              </a:solidFill>
              <a:latin typeface="Roboto" charset="0"/>
              <a:ea typeface="Roboto" charset="0"/>
              <a:cs typeface="Roboto" charset="0"/>
            </a:endParaRPr>
          </a:p>
          <a:p>
            <a:pPr algn="l" eaLnBrk="1" hangingPunct="1">
              <a:spcAft>
                <a:spcPts val="450"/>
              </a:spcAft>
              <a:defRPr/>
            </a:pPr>
            <a:r>
              <a:rPr lang="en-GB" altLang="da-DK" sz="675" b="0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Use the </a:t>
            </a:r>
            <a:r>
              <a:rPr lang="en-GB" altLang="da-DK" sz="675" b="1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tab</a:t>
            </a:r>
            <a:r>
              <a:rPr lang="en-GB" altLang="da-DK" sz="675" b="0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-key</a:t>
            </a:r>
            <a:r>
              <a:rPr lang="en-GB" altLang="da-DK" sz="675" b="0" cap="none" baseline="0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 to jump through </a:t>
            </a:r>
            <a:br>
              <a:rPr lang="en-GB" altLang="da-DK" sz="675" b="0" cap="none" baseline="0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</a:br>
            <a:r>
              <a:rPr lang="en-GB" altLang="da-DK" sz="675" b="0" cap="none" baseline="0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levels. Click </a:t>
            </a:r>
            <a:r>
              <a:rPr lang="en-GB" altLang="da-DK" sz="675" b="1" cap="none" baseline="0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ENTER</a:t>
            </a:r>
            <a:r>
              <a:rPr lang="en-GB" altLang="da-DK" sz="675" b="0" cap="none" baseline="0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, then </a:t>
            </a:r>
            <a:r>
              <a:rPr lang="en-GB" altLang="da-DK" sz="675" b="1" cap="none" baseline="0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TAB</a:t>
            </a:r>
            <a:r>
              <a:rPr lang="en-GB" altLang="da-DK" sz="675" b="0" cap="none" baseline="0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 to switch from one level to the next level</a:t>
            </a:r>
          </a:p>
          <a:p>
            <a:pPr algn="l" eaLnBrk="1" hangingPunct="1">
              <a:spcAft>
                <a:spcPts val="180"/>
              </a:spcAft>
              <a:defRPr/>
            </a:pPr>
            <a:r>
              <a:rPr lang="en-GB" altLang="da-DK" sz="675" b="0" cap="none" baseline="0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To go back in levels use </a:t>
            </a:r>
            <a:r>
              <a:rPr lang="en-GB" altLang="da-DK" sz="675" b="1" cap="none" baseline="0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SHIFT-TAB</a:t>
            </a:r>
            <a:endParaRPr lang="en-GB" altLang="da-DK" sz="675" b="1" cap="none" noProof="1">
              <a:solidFill>
                <a:srgbClr val="000000"/>
              </a:solidFill>
              <a:latin typeface="Roboto" charset="0"/>
              <a:ea typeface="Roboto" charset="0"/>
              <a:cs typeface="Roboto" charset="0"/>
            </a:endParaRPr>
          </a:p>
          <a:p>
            <a:pPr algn="l" eaLnBrk="1" hangingPunct="1">
              <a:spcAft>
                <a:spcPts val="180"/>
              </a:spcAft>
              <a:defRPr/>
            </a:pPr>
            <a:endParaRPr lang="en-GB" sz="675" b="1" cap="none" noProof="1">
              <a:solidFill>
                <a:srgbClr val="000000"/>
              </a:solidFill>
              <a:latin typeface="Roboto" charset="0"/>
              <a:ea typeface="Roboto" charset="0"/>
              <a:cs typeface="Roboto" charset="0"/>
            </a:endParaRPr>
          </a:p>
          <a:p>
            <a:pPr algn="l" eaLnBrk="1" hangingPunct="1">
              <a:spcAft>
                <a:spcPts val="180"/>
              </a:spcAft>
              <a:defRPr/>
            </a:pPr>
            <a:r>
              <a:rPr lang="en-GB" sz="675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Alternatively, </a:t>
            </a:r>
            <a:r>
              <a:rPr lang="en-GB" sz="675" b="1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Increase</a:t>
            </a:r>
            <a:r>
              <a:rPr lang="en-GB" sz="675" cap="none" baseline="0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 and</a:t>
            </a:r>
            <a:br>
              <a:rPr lang="en-GB" sz="675" cap="none" baseline="0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</a:br>
            <a:r>
              <a:rPr lang="en-GB" sz="675" b="1" cap="none" baseline="0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Decrease list level </a:t>
            </a:r>
            <a:r>
              <a:rPr lang="en-GB" sz="675" cap="none" baseline="0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can be used</a:t>
            </a:r>
            <a:endParaRPr lang="en-GB" sz="675" cap="none" noProof="1">
              <a:solidFill>
                <a:srgbClr val="000000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2" name="Text Box 48"/>
          <p:cNvSpPr txBox="1">
            <a:spLocks noChangeArrowheads="1"/>
          </p:cNvSpPr>
          <p:nvPr userDrawn="1"/>
        </p:nvSpPr>
        <p:spPr bwMode="auto">
          <a:xfrm>
            <a:off x="886505" y="1497600"/>
            <a:ext cx="2757284" cy="11834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0000" tIns="0" rIns="360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>
              <a:spcBef>
                <a:spcPct val="0"/>
              </a:spcBef>
              <a:spcAft>
                <a:spcPts val="450"/>
              </a:spcAft>
              <a:buFontTx/>
              <a:buNone/>
              <a:defRPr/>
            </a:pPr>
            <a:r>
              <a:rPr lang="en-GB" sz="1000" b="1" kern="1200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Install Roboto</a:t>
            </a:r>
            <a:r>
              <a:rPr lang="en-GB" sz="1000" b="1" kern="1200" cap="none" baseline="0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 </a:t>
            </a:r>
            <a:r>
              <a:rPr lang="en-GB" sz="1000" b="1" kern="1200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font on Mac</a:t>
            </a:r>
          </a:p>
          <a:p>
            <a:pPr algn="l" eaLnBrk="1" hangingPunct="1">
              <a:spcBef>
                <a:spcPct val="0"/>
              </a:spcBef>
              <a:spcAft>
                <a:spcPts val="450"/>
              </a:spcAft>
              <a:buFontTx/>
              <a:buNone/>
              <a:defRPr/>
            </a:pPr>
            <a:r>
              <a:rPr lang="en-GB" sz="680" b="1" i="0" kern="1200" dirty="0">
                <a:solidFill>
                  <a:srgbClr val="000000"/>
                </a:solidFill>
                <a:effectLst/>
                <a:latin typeface="Roboto" charset="0"/>
                <a:ea typeface="Roboto" charset="0"/>
                <a:cs typeface="Roboto" charset="0"/>
              </a:rPr>
              <a:t>1. </a:t>
            </a:r>
            <a:r>
              <a:rPr lang="en-GB" sz="680" b="0" i="0" kern="1200" dirty="0">
                <a:solidFill>
                  <a:srgbClr val="000000"/>
                </a:solidFill>
                <a:effectLst/>
                <a:latin typeface="Roboto" charset="0"/>
                <a:ea typeface="Roboto" charset="0"/>
                <a:cs typeface="Roboto" charset="0"/>
              </a:rPr>
              <a:t>Unzip</a:t>
            </a:r>
            <a:r>
              <a:rPr lang="en-GB" sz="680" b="0" i="0" kern="1200" baseline="0" dirty="0">
                <a:solidFill>
                  <a:srgbClr val="000000"/>
                </a:solidFill>
                <a:effectLst/>
                <a:latin typeface="Roboto" charset="0"/>
                <a:ea typeface="Roboto" charset="0"/>
                <a:cs typeface="Roboto" charset="0"/>
              </a:rPr>
              <a:t> the font-file and d</a:t>
            </a:r>
            <a:r>
              <a:rPr lang="en-GB" sz="680" b="0" i="0" kern="1200" dirty="0">
                <a:solidFill>
                  <a:srgbClr val="000000"/>
                </a:solidFill>
                <a:effectLst/>
                <a:latin typeface="Roboto" charset="0"/>
                <a:ea typeface="Roboto" charset="0"/>
                <a:cs typeface="Roboto" charset="0"/>
              </a:rPr>
              <a:t>ouble-click on one of the font files. Font Book will display a sample of the font. </a:t>
            </a:r>
          </a:p>
          <a:p>
            <a:pPr algn="l" eaLnBrk="1" hangingPunct="1">
              <a:spcBef>
                <a:spcPct val="0"/>
              </a:spcBef>
              <a:spcAft>
                <a:spcPts val="450"/>
              </a:spcAft>
              <a:buFontTx/>
              <a:buNone/>
              <a:defRPr/>
            </a:pPr>
            <a:r>
              <a:rPr lang="en-GB" sz="680" b="1" i="0" kern="1200" dirty="0">
                <a:solidFill>
                  <a:srgbClr val="000000"/>
                </a:solidFill>
                <a:effectLst/>
                <a:latin typeface="Roboto" charset="0"/>
                <a:ea typeface="Roboto" charset="0"/>
                <a:cs typeface="Roboto" charset="0"/>
              </a:rPr>
              <a:t>2. </a:t>
            </a:r>
            <a:r>
              <a:rPr lang="en-GB" sz="680" b="0" i="0" kern="1200" dirty="0">
                <a:solidFill>
                  <a:srgbClr val="000000"/>
                </a:solidFill>
                <a:effectLst/>
                <a:latin typeface="Roboto" charset="0"/>
                <a:ea typeface="Roboto" charset="0"/>
                <a:cs typeface="Roboto" charset="0"/>
              </a:rPr>
              <a:t>Choose </a:t>
            </a:r>
            <a:r>
              <a:rPr lang="en-GB" sz="680" b="1" i="0" kern="1200" dirty="0">
                <a:solidFill>
                  <a:srgbClr val="000000"/>
                </a:solidFill>
                <a:effectLst/>
                <a:latin typeface="Roboto" charset="0"/>
                <a:ea typeface="Roboto" charset="0"/>
                <a:cs typeface="Roboto" charset="0"/>
              </a:rPr>
              <a:t>Add Fonts</a:t>
            </a:r>
            <a:r>
              <a:rPr lang="en-GB" sz="680" b="0" i="0" kern="1200" dirty="0">
                <a:solidFill>
                  <a:srgbClr val="000000"/>
                </a:solidFill>
                <a:effectLst/>
                <a:latin typeface="Roboto" charset="0"/>
                <a:ea typeface="Roboto" charset="0"/>
                <a:cs typeface="Roboto" charset="0"/>
              </a:rPr>
              <a:t> from the </a:t>
            </a:r>
            <a:r>
              <a:rPr lang="en-GB" sz="680" b="1" i="0" kern="1200" dirty="0">
                <a:solidFill>
                  <a:srgbClr val="000000"/>
                </a:solidFill>
                <a:effectLst/>
                <a:latin typeface="Roboto" charset="0"/>
                <a:ea typeface="Roboto" charset="0"/>
                <a:cs typeface="Roboto" charset="0"/>
              </a:rPr>
              <a:t>File menu</a:t>
            </a:r>
            <a:r>
              <a:rPr lang="en-GB" sz="680" b="0" i="0" kern="1200" dirty="0">
                <a:solidFill>
                  <a:srgbClr val="000000"/>
                </a:solidFill>
                <a:effectLst/>
                <a:latin typeface="Roboto" charset="0"/>
                <a:ea typeface="Roboto" charset="0"/>
                <a:cs typeface="Roboto" charset="0"/>
              </a:rPr>
              <a:t>, select the font or a folder containing multiple fonts, then click </a:t>
            </a:r>
            <a:r>
              <a:rPr lang="en-GB" sz="680" b="1" i="0" kern="1200" dirty="0">
                <a:solidFill>
                  <a:srgbClr val="000000"/>
                </a:solidFill>
                <a:effectLst/>
                <a:latin typeface="Roboto" charset="0"/>
                <a:ea typeface="Roboto" charset="0"/>
                <a:cs typeface="Roboto" charset="0"/>
              </a:rPr>
              <a:t>Open</a:t>
            </a:r>
            <a:r>
              <a:rPr lang="en-GB" sz="680" b="0" i="0" kern="1200" dirty="0">
                <a:solidFill>
                  <a:srgbClr val="000000"/>
                </a:solidFill>
                <a:effectLst/>
                <a:latin typeface="Roboto" charset="0"/>
                <a:ea typeface="Roboto" charset="0"/>
                <a:cs typeface="Roboto" charset="0"/>
              </a:rPr>
              <a:t> to install the font(s). Check </a:t>
            </a:r>
            <a:r>
              <a:rPr lang="en-GB" sz="680" b="1" i="0" kern="1200" dirty="0">
                <a:solidFill>
                  <a:srgbClr val="000000"/>
                </a:solidFill>
                <a:effectLst/>
                <a:latin typeface="Roboto" charset="0"/>
                <a:ea typeface="Roboto" charset="0"/>
                <a:cs typeface="Roboto" charset="0"/>
              </a:rPr>
              <a:t>Select</a:t>
            </a:r>
            <a:r>
              <a:rPr lang="en-GB" sz="680" b="1" i="0" kern="1200" baseline="0" dirty="0">
                <a:solidFill>
                  <a:srgbClr val="000000"/>
                </a:solidFill>
                <a:effectLst/>
                <a:latin typeface="Roboto" charset="0"/>
                <a:ea typeface="Roboto" charset="0"/>
                <a:cs typeface="Roboto" charset="0"/>
              </a:rPr>
              <a:t> all fonts</a:t>
            </a:r>
            <a:endParaRPr lang="en-GB" sz="680" b="1" i="0" kern="1200" dirty="0">
              <a:solidFill>
                <a:srgbClr val="000000"/>
              </a:solidFill>
              <a:effectLst/>
              <a:latin typeface="Roboto" charset="0"/>
              <a:ea typeface="Roboto" charset="0"/>
              <a:cs typeface="Roboto" charset="0"/>
            </a:endParaRPr>
          </a:p>
          <a:p>
            <a:pPr algn="l" eaLnBrk="1" hangingPunct="1">
              <a:spcBef>
                <a:spcPct val="0"/>
              </a:spcBef>
              <a:spcAft>
                <a:spcPts val="450"/>
              </a:spcAft>
              <a:buFontTx/>
              <a:buNone/>
              <a:defRPr/>
            </a:pPr>
            <a:r>
              <a:rPr lang="en-GB" altLang="da-DK" sz="680" b="1" i="0" kern="1200" cap="none" noProof="1">
                <a:solidFill>
                  <a:srgbClr val="000000"/>
                </a:solidFill>
                <a:effectLst/>
                <a:latin typeface="Roboto" charset="0"/>
                <a:ea typeface="Roboto" charset="0"/>
                <a:cs typeface="Roboto" charset="0"/>
              </a:rPr>
              <a:t>3. </a:t>
            </a:r>
            <a:r>
              <a:rPr lang="en-GB" altLang="da-DK" sz="680" b="0" i="0" kern="1200" cap="none" noProof="1">
                <a:solidFill>
                  <a:srgbClr val="000000"/>
                </a:solidFill>
                <a:effectLst/>
                <a:latin typeface="Roboto" charset="0"/>
                <a:ea typeface="Roboto" charset="0"/>
                <a:cs typeface="Roboto" charset="0"/>
              </a:rPr>
              <a:t>And</a:t>
            </a:r>
            <a:r>
              <a:rPr lang="en-GB" altLang="da-DK" sz="680" b="0" i="0" kern="1200" cap="none" baseline="0" noProof="1">
                <a:solidFill>
                  <a:srgbClr val="000000"/>
                </a:solidFill>
                <a:effectLst/>
                <a:latin typeface="Roboto" charset="0"/>
                <a:ea typeface="Roboto" charset="0"/>
                <a:cs typeface="Roboto" charset="0"/>
              </a:rPr>
              <a:t> </a:t>
            </a:r>
            <a:r>
              <a:rPr lang="en-GB" altLang="da-DK" sz="680" b="0" i="0" kern="1200" cap="none" noProof="1">
                <a:solidFill>
                  <a:srgbClr val="000000"/>
                </a:solidFill>
                <a:effectLst/>
                <a:latin typeface="Roboto" charset="0"/>
                <a:ea typeface="Roboto" charset="0"/>
                <a:cs typeface="Roboto" charset="0"/>
              </a:rPr>
              <a:t>click </a:t>
            </a:r>
            <a:r>
              <a:rPr lang="en-GB" altLang="da-DK" sz="680" b="1" i="0" kern="1200" cap="none" noProof="1">
                <a:solidFill>
                  <a:srgbClr val="000000"/>
                </a:solidFill>
                <a:effectLst/>
                <a:latin typeface="Roboto" charset="0"/>
                <a:ea typeface="Roboto" charset="0"/>
                <a:cs typeface="Roboto" charset="0"/>
              </a:rPr>
              <a:t>Install Checked</a:t>
            </a:r>
          </a:p>
        </p:txBody>
      </p:sp>
      <p:pic>
        <p:nvPicPr>
          <p:cNvPr id="13" name="Billede 2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145076" y="1828128"/>
            <a:ext cx="253050" cy="24128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159476" y="1265986"/>
            <a:ext cx="196613" cy="19204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098276" y="3647103"/>
            <a:ext cx="369339" cy="15031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042937" y="2548800"/>
            <a:ext cx="243573" cy="433678"/>
          </a:xfrm>
          <a:prstGeom prst="rect">
            <a:avLst/>
          </a:prstGeom>
        </p:spPr>
      </p:pic>
      <p:pic>
        <p:nvPicPr>
          <p:cNvPr id="17" name="Billede 15"/>
          <p:cNvPicPr>
            <a:picLocks noChangeAspect="1"/>
          </p:cNvPicPr>
          <p:nvPr userDrawn="1"/>
        </p:nvPicPr>
        <p:blipFill rotWithShape="1">
          <a:blip r:embed="rId6"/>
          <a:srcRect l="36944" r="2272" b="69429"/>
          <a:stretch/>
        </p:blipFill>
        <p:spPr>
          <a:xfrm>
            <a:off x="6046537" y="3049200"/>
            <a:ext cx="445026" cy="144158"/>
          </a:xfrm>
          <a:prstGeom prst="rect">
            <a:avLst/>
          </a:prstGeom>
        </p:spPr>
      </p:pic>
      <p:pic>
        <p:nvPicPr>
          <p:cNvPr id="18" name="Billede 27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6027938" y="1863133"/>
            <a:ext cx="411996" cy="213921"/>
          </a:xfrm>
          <a:prstGeom prst="rect">
            <a:avLst/>
          </a:prstGeom>
        </p:spPr>
      </p:pic>
      <p:pic>
        <p:nvPicPr>
          <p:cNvPr id="19" name="Billede 1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8127076" y="2141471"/>
            <a:ext cx="269771" cy="251482"/>
          </a:xfrm>
          <a:prstGeom prst="rect">
            <a:avLst/>
          </a:prstGeom>
        </p:spPr>
      </p:pic>
      <p:sp>
        <p:nvSpPr>
          <p:cNvPr id="31" name="Text Box 48"/>
          <p:cNvSpPr txBox="1">
            <a:spLocks noChangeArrowheads="1"/>
          </p:cNvSpPr>
          <p:nvPr userDrawn="1"/>
        </p:nvSpPr>
        <p:spPr bwMode="auto">
          <a:xfrm>
            <a:off x="881888" y="2930400"/>
            <a:ext cx="2766758" cy="531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0000" tIns="0" rIns="360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>
              <a:spcBef>
                <a:spcPct val="0"/>
              </a:spcBef>
              <a:spcAft>
                <a:spcPts val="450"/>
              </a:spcAft>
              <a:buFontTx/>
              <a:buNone/>
              <a:defRPr/>
            </a:pPr>
            <a:r>
              <a:rPr lang="en-GB" sz="1000" b="1" kern="1200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Install Roboto</a:t>
            </a:r>
            <a:r>
              <a:rPr lang="en-GB" sz="1000" b="1" kern="1200" cap="none" baseline="0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 </a:t>
            </a:r>
            <a:r>
              <a:rPr lang="en-GB" sz="1000" b="1" kern="1200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font on PC</a:t>
            </a:r>
          </a:p>
          <a:p>
            <a:pPr algn="l" eaLnBrk="1" hangingPunct="1">
              <a:spcBef>
                <a:spcPct val="0"/>
              </a:spcBef>
              <a:spcAft>
                <a:spcPts val="450"/>
              </a:spcAft>
              <a:buFontTx/>
              <a:buNone/>
              <a:defRPr/>
            </a:pPr>
            <a:r>
              <a:rPr lang="en-GB" sz="680" b="1" i="0" kern="1200" dirty="0">
                <a:solidFill>
                  <a:srgbClr val="000000"/>
                </a:solidFill>
                <a:effectLst/>
                <a:latin typeface="Roboto" charset="0"/>
                <a:ea typeface="Roboto" charset="0"/>
                <a:cs typeface="Roboto" charset="0"/>
              </a:rPr>
              <a:t>1. </a:t>
            </a:r>
            <a:r>
              <a:rPr lang="en-GB" sz="680" b="0" i="0" kern="1200" dirty="0">
                <a:solidFill>
                  <a:srgbClr val="000000"/>
                </a:solidFill>
                <a:effectLst/>
                <a:latin typeface="Roboto" charset="0"/>
                <a:ea typeface="Roboto" charset="0"/>
                <a:cs typeface="Roboto" charset="0"/>
              </a:rPr>
              <a:t>Unzip</a:t>
            </a:r>
            <a:r>
              <a:rPr lang="en-GB" sz="680" b="0" i="0" kern="1200" baseline="0" dirty="0">
                <a:solidFill>
                  <a:srgbClr val="000000"/>
                </a:solidFill>
                <a:effectLst/>
                <a:latin typeface="Roboto" charset="0"/>
                <a:ea typeface="Roboto" charset="0"/>
                <a:cs typeface="Roboto" charset="0"/>
              </a:rPr>
              <a:t> the font-file and right</a:t>
            </a:r>
            <a:r>
              <a:rPr lang="en-GB" sz="680" b="0" i="0" kern="1200" dirty="0">
                <a:solidFill>
                  <a:srgbClr val="000000"/>
                </a:solidFill>
                <a:effectLst/>
                <a:latin typeface="Roboto" charset="0"/>
                <a:ea typeface="Roboto" charset="0"/>
                <a:cs typeface="Roboto" charset="0"/>
              </a:rPr>
              <a:t>-click on one of the font files. Choose Install. </a:t>
            </a:r>
            <a:br>
              <a:rPr lang="en-GB" sz="680" b="0" i="0" kern="1200" dirty="0">
                <a:solidFill>
                  <a:srgbClr val="000000"/>
                </a:solidFill>
                <a:effectLst/>
                <a:latin typeface="Roboto" charset="0"/>
                <a:ea typeface="Roboto" charset="0"/>
                <a:cs typeface="Roboto" charset="0"/>
              </a:rPr>
            </a:br>
            <a:endParaRPr lang="en-GB" sz="680" b="1" cap="none" noProof="1">
              <a:solidFill>
                <a:srgbClr val="000000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25" name="Afrundet rektangel 24"/>
          <p:cNvSpPr/>
          <p:nvPr userDrawn="1"/>
        </p:nvSpPr>
        <p:spPr>
          <a:xfrm>
            <a:off x="886504" y="1138990"/>
            <a:ext cx="2757284" cy="2613600"/>
          </a:xfrm>
          <a:prstGeom prst="roundRect">
            <a:avLst/>
          </a:prstGeom>
          <a:noFill/>
          <a:ln w="28575">
            <a:solidFill>
              <a:srgbClr val="E200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>
              <a:lnSpc>
                <a:spcPct val="150000"/>
              </a:lnSpc>
            </a:pPr>
            <a:endParaRPr lang="da-DK" noProof="0" dirty="0" err="1">
              <a:solidFill>
                <a:srgbClr val="000000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33" name="Rektangel 32"/>
          <p:cNvSpPr/>
          <p:nvPr userDrawn="1"/>
        </p:nvSpPr>
        <p:spPr>
          <a:xfrm>
            <a:off x="1808481" y="1052859"/>
            <a:ext cx="913330" cy="228597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>
              <a:lnSpc>
                <a:spcPct val="150000"/>
              </a:lnSpc>
            </a:pPr>
            <a:endParaRPr lang="da-DK" noProof="0" dirty="0" err="1">
              <a:solidFill>
                <a:srgbClr val="000000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32" name="Text Box 48"/>
          <p:cNvSpPr txBox="1">
            <a:spLocks noChangeArrowheads="1"/>
          </p:cNvSpPr>
          <p:nvPr userDrawn="1"/>
        </p:nvSpPr>
        <p:spPr bwMode="auto">
          <a:xfrm>
            <a:off x="1910081" y="1080627"/>
            <a:ext cx="710130" cy="115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Aft>
                <a:spcPts val="450"/>
              </a:spcAft>
              <a:defRPr/>
            </a:pPr>
            <a:r>
              <a:rPr lang="en-GB" sz="750" b="1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IMPORTANT</a:t>
            </a:r>
          </a:p>
        </p:txBody>
      </p:sp>
    </p:spTree>
    <p:extLst>
      <p:ext uri="{BB962C8B-B14F-4D97-AF65-F5344CB8AC3E}">
        <p14:creationId xmlns:p14="http://schemas.microsoft.com/office/powerpoint/2010/main" val="360137921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69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ersonal inf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 hasCustomPrompt="1"/>
          </p:nvPr>
        </p:nvSpPr>
        <p:spPr>
          <a:xfrm>
            <a:off x="659626" y="1615688"/>
            <a:ext cx="7824752" cy="1912125"/>
          </a:xfrm>
          <a:solidFill>
            <a:srgbClr val="FFFFFF">
              <a:alpha val="0"/>
            </a:srgbClr>
          </a:solidFill>
        </p:spPr>
        <p:txBody>
          <a:bodyPr anchor="ctr" anchorCtr="0"/>
          <a:lstStyle>
            <a:lvl1pPr>
              <a:defRPr sz="4800" spc="-113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title</a:t>
            </a:r>
          </a:p>
        </p:txBody>
      </p:sp>
    </p:spTree>
    <p:extLst/>
  </p:cSld>
  <p:clrMapOvr>
    <a:masterClrMapping/>
  </p:clrMapOvr>
  <p:extLst mod="1">
    <p:ext uri="{DCECCB84-F9BA-43D5-87BE-67443E8EF086}">
      <p15:sldGuideLst xmlns:p15="http://schemas.microsoft.com/office/powerpoint/2012/main">
        <p15:guide id="1" pos="3266" userDrawn="1">
          <p15:clr>
            <a:srgbClr val="FBAE40"/>
          </p15:clr>
        </p15:guide>
        <p15:guide id="2" pos="5670" userDrawn="1">
          <p15:clr>
            <a:srgbClr val="FBAE40"/>
          </p15:clr>
        </p15:guide>
        <p15:guide id="3" orient="horz" pos="1824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ain title"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332000" y="1480257"/>
            <a:ext cx="6480000" cy="2182986"/>
          </a:xfrm>
          <a:noFill/>
        </p:spPr>
        <p:txBody>
          <a:bodyPr anchor="ctr" anchorCtr="0"/>
          <a:lstStyle>
            <a:lvl1pPr>
              <a:defRPr sz="3800" spc="-113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title</a:t>
            </a:r>
          </a:p>
        </p:txBody>
      </p:sp>
      <p:pic>
        <p:nvPicPr>
          <p:cNvPr id="5" name="Billede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1645" y="2817959"/>
            <a:ext cx="0" cy="0"/>
          </a:xfrm>
          <a:prstGeom prst="rect">
            <a:avLst/>
          </a:prstGeom>
        </p:spPr>
      </p:pic>
    </p:spTree>
    <p:extLst/>
  </p:cSld>
  <p:clrMapOvr>
    <a:masterClrMapping/>
  </p:clrMapOvr>
  <p:extLst mod="1">
    <p:ext uri="{DCECCB84-F9BA-43D5-87BE-67443E8EF086}">
      <p15:sldGuideLst xmlns:p15="http://schemas.microsoft.com/office/powerpoint/2012/main">
        <p15:guide id="1" pos="4490" userDrawn="1">
          <p15:clr>
            <a:srgbClr val="FBAE40"/>
          </p15:clr>
        </p15:guide>
        <p15:guide id="2" pos="295" userDrawn="1">
          <p15:clr>
            <a:srgbClr val="FBAE40"/>
          </p15:clr>
        </p15:guide>
        <p15:guide id="3" orient="horz" pos="1983" userDrawn="1">
          <p15:clr>
            <a:srgbClr val="FBAE40"/>
          </p15:clr>
        </p15:guide>
        <p15:guide id="4" pos="483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lis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58800" y="344312"/>
            <a:ext cx="7009200" cy="936000"/>
          </a:xfrm>
        </p:spPr>
        <p:txBody>
          <a:bodyPr anchor="ctr" anchorCtr="0"/>
          <a:lstStyle>
            <a:lvl1pPr algn="l">
              <a:lnSpc>
                <a:spcPct val="90000"/>
              </a:lnSpc>
              <a:defRPr sz="3200" spc="-113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title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58800" y="1491749"/>
            <a:ext cx="7009200" cy="2880000"/>
          </a:xfrm>
        </p:spPr>
        <p:txBody>
          <a:bodyPr/>
          <a:lstStyle>
            <a:lvl1pPr>
              <a:lnSpc>
                <a:spcPts val="1875"/>
              </a:lnSpc>
              <a:spcAft>
                <a:spcPts val="800"/>
              </a:spcAft>
              <a:defRPr sz="1500" b="0" i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1pPr>
            <a:lvl2pPr>
              <a:lnSpc>
                <a:spcPts val="1750"/>
              </a:lnSpc>
              <a:spcAft>
                <a:spcPts val="800"/>
              </a:spcAft>
              <a:defRPr sz="1400" b="0" i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2pPr>
            <a:lvl3pPr>
              <a:lnSpc>
                <a:spcPts val="1625"/>
              </a:lnSpc>
              <a:spcAft>
                <a:spcPts val="800"/>
              </a:spcAft>
              <a:defRPr sz="1300" b="0" i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3pPr>
            <a:lvl4pPr>
              <a:lnSpc>
                <a:spcPts val="1625"/>
              </a:lnSpc>
              <a:spcAft>
                <a:spcPts val="800"/>
              </a:spcAft>
              <a:defRPr sz="1300" b="0" i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4pPr>
            <a:lvl5pPr>
              <a:lnSpc>
                <a:spcPts val="1625"/>
              </a:lnSpc>
              <a:spcAft>
                <a:spcPts val="800"/>
              </a:spcAft>
              <a:defRPr sz="1300" b="0" i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926525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lis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58800" y="435600"/>
            <a:ext cx="6919200" cy="936000"/>
          </a:xfrm>
        </p:spPr>
        <p:txBody>
          <a:bodyPr anchor="ctr" anchorCtr="0"/>
          <a:lstStyle>
            <a:lvl1pPr algn="l">
              <a:lnSpc>
                <a:spcPct val="90000"/>
              </a:lnSpc>
              <a:defRPr sz="3200" spc="-113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title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58800" y="1580400"/>
            <a:ext cx="6919200" cy="2880000"/>
          </a:xfrm>
        </p:spPr>
        <p:txBody>
          <a:bodyPr/>
          <a:lstStyle>
            <a:lvl1pPr>
              <a:lnSpc>
                <a:spcPts val="1875"/>
              </a:lnSpc>
              <a:spcAft>
                <a:spcPts val="800"/>
              </a:spcAft>
              <a:defRPr sz="1500" b="0" i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1pPr>
            <a:lvl2pPr>
              <a:lnSpc>
                <a:spcPts val="1750"/>
              </a:lnSpc>
              <a:spcAft>
                <a:spcPts val="800"/>
              </a:spcAft>
              <a:defRPr sz="1400" b="0" i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2pPr>
            <a:lvl3pPr>
              <a:lnSpc>
                <a:spcPts val="1625"/>
              </a:lnSpc>
              <a:spcAft>
                <a:spcPts val="800"/>
              </a:spcAft>
              <a:defRPr sz="1300" b="0" i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3pPr>
            <a:lvl4pPr>
              <a:lnSpc>
                <a:spcPts val="1625"/>
              </a:lnSpc>
              <a:spcAft>
                <a:spcPts val="800"/>
              </a:spcAft>
              <a:defRPr sz="1300" b="0" i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4pPr>
            <a:lvl5pPr>
              <a:lnSpc>
                <a:spcPts val="1625"/>
              </a:lnSpc>
              <a:spcAft>
                <a:spcPts val="800"/>
              </a:spcAft>
              <a:defRPr sz="1300" b="0" i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lis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58800" y="344312"/>
            <a:ext cx="7009200" cy="936000"/>
          </a:xfrm>
        </p:spPr>
        <p:txBody>
          <a:bodyPr anchor="ctr" anchorCtr="0"/>
          <a:lstStyle>
            <a:lvl1pPr algn="l">
              <a:lnSpc>
                <a:spcPct val="90000"/>
              </a:lnSpc>
              <a:defRPr sz="3200" spc="-113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title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58800" y="1491749"/>
            <a:ext cx="7009200" cy="2880000"/>
          </a:xfrm>
        </p:spPr>
        <p:txBody>
          <a:bodyPr/>
          <a:lstStyle>
            <a:lvl1pPr>
              <a:lnSpc>
                <a:spcPts val="1875"/>
              </a:lnSpc>
              <a:spcAft>
                <a:spcPts val="800"/>
              </a:spcAft>
              <a:defRPr sz="1500" b="0" i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1pPr>
            <a:lvl2pPr>
              <a:lnSpc>
                <a:spcPts val="1750"/>
              </a:lnSpc>
              <a:spcAft>
                <a:spcPts val="800"/>
              </a:spcAft>
              <a:defRPr sz="1400" b="0" i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2pPr>
            <a:lvl3pPr>
              <a:lnSpc>
                <a:spcPts val="1625"/>
              </a:lnSpc>
              <a:spcAft>
                <a:spcPts val="800"/>
              </a:spcAft>
              <a:defRPr sz="1300" b="0" i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3pPr>
            <a:lvl4pPr>
              <a:lnSpc>
                <a:spcPts val="1625"/>
              </a:lnSpc>
              <a:spcAft>
                <a:spcPts val="800"/>
              </a:spcAft>
              <a:defRPr sz="1300" b="0" i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4pPr>
            <a:lvl5pPr>
              <a:lnSpc>
                <a:spcPts val="1625"/>
              </a:lnSpc>
              <a:spcAft>
                <a:spcPts val="800"/>
              </a:spcAft>
              <a:defRPr sz="1300" b="0" i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332000" y="1480257"/>
            <a:ext cx="6480000" cy="2182986"/>
          </a:xfrm>
          <a:noFill/>
        </p:spPr>
        <p:txBody>
          <a:bodyPr anchor="ctr" anchorCtr="0"/>
          <a:lstStyle>
            <a:lvl1pPr>
              <a:defRPr sz="3800" spc="-113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title</a:t>
            </a:r>
          </a:p>
        </p:txBody>
      </p:sp>
      <p:pic>
        <p:nvPicPr>
          <p:cNvPr id="5" name="Billed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1645" y="2817959"/>
            <a:ext cx="0" cy="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5565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 hasCustomPrompt="1"/>
          </p:nvPr>
        </p:nvSpPr>
        <p:spPr>
          <a:xfrm>
            <a:off x="577675" y="1478528"/>
            <a:ext cx="7824752" cy="1912125"/>
          </a:xfrm>
          <a:solidFill>
            <a:srgbClr val="FFFFFF">
              <a:alpha val="0"/>
            </a:srgbClr>
          </a:solidFill>
        </p:spPr>
        <p:txBody>
          <a:bodyPr anchor="ctr" anchorCtr="0"/>
          <a:lstStyle>
            <a:lvl1pPr>
              <a:defRPr sz="5400" spc="-113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11562989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1088" userDrawn="1">
          <p15:clr>
            <a:srgbClr val="FBAE40"/>
          </p15:clr>
        </p15:guide>
        <p15:guide id="2" pos="4241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 with bra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91097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58800" y="658800"/>
            <a:ext cx="7826400" cy="19116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da-DK"/>
              <a:t>Klik for at redigere i masteren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8800" y="2570400"/>
            <a:ext cx="7822800" cy="1963555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a-DK" dirty="0"/>
              <a:t>Klik for at redigere teksttypografierne i masteren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7700" y="4767263"/>
            <a:ext cx="2038350" cy="273844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E0A626-36E7-4ACB-AE94-30B8AB1B2246}" type="datetimeFigureOut">
              <a:rPr lang="en-GB" smtClean="0"/>
              <a:pPr/>
              <a:t>08/05/2018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ct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38350" cy="273844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D37B1E-C366-494F-A587-962AD9AABC83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39CA845-7B75-654A-AE0C-8C0E5AAF9070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5908" y="3548382"/>
            <a:ext cx="737375" cy="73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5221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8" r:id="rId2"/>
    <p:sldLayoutId id="2147483719" r:id="rId3"/>
    <p:sldLayoutId id="2147483656" r:id="rId4"/>
    <p:sldLayoutId id="2147483721" r:id="rId5"/>
    <p:sldLayoutId id="2147483720" r:id="rId6"/>
    <p:sldLayoutId id="2147483652" r:id="rId7"/>
    <p:sldLayoutId id="2147483670" r:id="rId8"/>
    <p:sldLayoutId id="2147483651" r:id="rId9"/>
    <p:sldLayoutId id="2147483671" r:id="rId10"/>
  </p:sldLayoutIdLst>
  <p:txStyles>
    <p:titleStyle>
      <a:lvl1pPr algn="ctr" defTabSz="685800" rtl="0" eaLnBrk="1" latinLnBrk="0" hangingPunct="1">
        <a:lnSpc>
          <a:spcPct val="90000"/>
        </a:lnSpc>
        <a:spcBef>
          <a:spcPct val="0"/>
        </a:spcBef>
        <a:buNone/>
        <a:defRPr sz="3600" b="1" i="0" kern="1200">
          <a:solidFill>
            <a:schemeClr val="bg1"/>
          </a:solidFill>
          <a:latin typeface="Roboto" charset="0"/>
          <a:ea typeface="Roboto" charset="0"/>
          <a:cs typeface="Roboto" charset="0"/>
        </a:defRPr>
      </a:lvl1pPr>
    </p:titleStyle>
    <p:bodyStyle>
      <a:lvl1pPr marL="216000" indent="-216000" algn="l" defTabSz="685800" rtl="0" eaLnBrk="1" latinLnBrk="0" hangingPunct="1">
        <a:lnSpc>
          <a:spcPct val="150000"/>
        </a:lnSpc>
        <a:spcBef>
          <a:spcPts val="0"/>
        </a:spcBef>
        <a:buFont typeface="Arial" panose="020B0604020202020204" pitchFamily="34" charset="0"/>
        <a:buChar char="•"/>
        <a:defRPr sz="1350" kern="1200">
          <a:solidFill>
            <a:schemeClr val="bg1"/>
          </a:solidFill>
          <a:latin typeface="+mn-lt"/>
          <a:ea typeface="+mn-ea"/>
          <a:cs typeface="+mn-cs"/>
        </a:defRPr>
      </a:lvl1pPr>
      <a:lvl2pPr marL="435600" indent="-216000" algn="l" defTabSz="685800" rtl="0" eaLnBrk="1" latinLnBrk="0" hangingPunct="1">
        <a:lnSpc>
          <a:spcPct val="150000"/>
        </a:lnSpc>
        <a:spcBef>
          <a:spcPts val="0"/>
        </a:spcBef>
        <a:buClr>
          <a:schemeClr val="tx1"/>
        </a:buClr>
        <a:buFont typeface="Arial" panose="020B0604020202020204" pitchFamily="34" charset="0"/>
        <a:buChar char="•"/>
        <a:defRPr sz="1250" kern="1200">
          <a:solidFill>
            <a:schemeClr val="bg1"/>
          </a:solidFill>
          <a:latin typeface="+mn-lt"/>
          <a:ea typeface="+mn-ea"/>
          <a:cs typeface="+mn-cs"/>
        </a:defRPr>
      </a:lvl2pPr>
      <a:lvl3pPr marL="633600" indent="-198000" algn="l" defTabSz="685800" rtl="0" eaLnBrk="1" latinLnBrk="0" hangingPunct="1">
        <a:lnSpc>
          <a:spcPct val="150000"/>
        </a:lnSpc>
        <a:spcBef>
          <a:spcPts val="0"/>
        </a:spcBef>
        <a:buClr>
          <a:schemeClr val="tx1"/>
        </a:buClr>
        <a:buFont typeface="Arial" panose="020B0604020202020204" pitchFamily="34" charset="0"/>
        <a:buChar char="•"/>
        <a:defRPr sz="1150" kern="1200">
          <a:solidFill>
            <a:schemeClr val="bg1"/>
          </a:solidFill>
          <a:latin typeface="+mn-lt"/>
          <a:ea typeface="+mn-ea"/>
          <a:cs typeface="+mn-cs"/>
        </a:defRPr>
      </a:lvl3pPr>
      <a:lvl4pPr marL="831600" indent="-198000" algn="l" defTabSz="685800" rtl="0" eaLnBrk="1" latinLnBrk="0" hangingPunct="1">
        <a:lnSpc>
          <a:spcPct val="150000"/>
        </a:lnSpc>
        <a:spcBef>
          <a:spcPts val="0"/>
        </a:spcBef>
        <a:buClr>
          <a:schemeClr val="tx1"/>
        </a:buClr>
        <a:buFont typeface="Arial" panose="020B0604020202020204" pitchFamily="34" charset="0"/>
        <a:buChar char="•"/>
        <a:defRPr sz="1150" kern="1200">
          <a:solidFill>
            <a:schemeClr val="bg1"/>
          </a:solidFill>
          <a:latin typeface="+mn-lt"/>
          <a:ea typeface="+mn-ea"/>
          <a:cs typeface="+mn-cs"/>
        </a:defRPr>
      </a:lvl4pPr>
      <a:lvl5pPr marL="831600" indent="-198000" algn="l" defTabSz="685800" rtl="0" eaLnBrk="1" latinLnBrk="0" hangingPunct="1">
        <a:lnSpc>
          <a:spcPct val="150000"/>
        </a:lnSpc>
        <a:spcBef>
          <a:spcPts val="0"/>
        </a:spcBef>
        <a:buClr>
          <a:schemeClr val="tx1"/>
        </a:buClr>
        <a:buFont typeface="Arial" panose="020B0604020202020204" pitchFamily="34" charset="0"/>
        <a:buChar char="•"/>
        <a:defRPr sz="1150" kern="1200" baseline="0">
          <a:solidFill>
            <a:schemeClr val="bg1"/>
          </a:solidFill>
          <a:latin typeface="+mn-lt"/>
          <a:ea typeface="+mn-ea"/>
          <a:cs typeface="+mn-cs"/>
        </a:defRPr>
      </a:lvl5pPr>
      <a:lvl6pPr marL="831600" indent="-198000" algn="l" defTabSz="685800" rtl="0" eaLnBrk="1" latinLnBrk="0" hangingPunct="1">
        <a:lnSpc>
          <a:spcPct val="150000"/>
        </a:lnSpc>
        <a:spcBef>
          <a:spcPts val="0"/>
        </a:spcBef>
        <a:buClr>
          <a:schemeClr val="tx1"/>
        </a:buClr>
        <a:buFont typeface="Arial" panose="020B0604020202020204" pitchFamily="34" charset="0"/>
        <a:buChar char="•"/>
        <a:defRPr sz="1150" kern="1200">
          <a:solidFill>
            <a:schemeClr val="tx1"/>
          </a:solidFill>
          <a:latin typeface="+mn-lt"/>
          <a:ea typeface="+mn-ea"/>
          <a:cs typeface="+mn-cs"/>
        </a:defRPr>
      </a:lvl6pPr>
      <a:lvl7pPr marL="831600" indent="-198000" algn="l" defTabSz="685800" rtl="0" eaLnBrk="1" latinLnBrk="0" hangingPunct="1">
        <a:lnSpc>
          <a:spcPct val="150000"/>
        </a:lnSpc>
        <a:spcBef>
          <a:spcPts val="0"/>
        </a:spcBef>
        <a:buClr>
          <a:schemeClr val="tx1"/>
        </a:buClr>
        <a:buFont typeface="Arial" panose="020B0604020202020204" pitchFamily="34" charset="0"/>
        <a:buChar char="•"/>
        <a:defRPr sz="1150" kern="1200">
          <a:solidFill>
            <a:schemeClr val="tx1"/>
          </a:solidFill>
          <a:latin typeface="+mn-lt"/>
          <a:ea typeface="+mn-ea"/>
          <a:cs typeface="+mn-cs"/>
        </a:defRPr>
      </a:lvl7pPr>
      <a:lvl8pPr marL="831600" indent="-198000" algn="l" defTabSz="685800" rtl="0" eaLnBrk="1" latinLnBrk="0" hangingPunct="1">
        <a:lnSpc>
          <a:spcPct val="150000"/>
        </a:lnSpc>
        <a:spcBef>
          <a:spcPts val="0"/>
        </a:spcBef>
        <a:buClr>
          <a:schemeClr val="tx1"/>
        </a:buClr>
        <a:buFont typeface="Arial" panose="020B0604020202020204" pitchFamily="34" charset="0"/>
        <a:buChar char="•"/>
        <a:defRPr sz="1150" kern="1200">
          <a:solidFill>
            <a:schemeClr val="tx1"/>
          </a:solidFill>
          <a:latin typeface="+mn-lt"/>
          <a:ea typeface="+mn-ea"/>
          <a:cs typeface="+mn-cs"/>
        </a:defRPr>
      </a:lvl8pPr>
      <a:lvl9pPr marL="831600" indent="-198000" algn="l" defTabSz="685800" rtl="0" eaLnBrk="1" latinLnBrk="0" hangingPunct="1">
        <a:lnSpc>
          <a:spcPct val="150000"/>
        </a:lnSpc>
        <a:spcBef>
          <a:spcPts val="0"/>
        </a:spcBef>
        <a:buClr>
          <a:schemeClr val="tx1"/>
        </a:buClr>
        <a:buFont typeface="Arial" panose="020B0604020202020204" pitchFamily="34" charset="0"/>
        <a:buChar char="•"/>
        <a:defRPr sz="11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4445" userDrawn="1">
          <p15:clr>
            <a:srgbClr val="F26B43"/>
          </p15:clr>
        </p15:guide>
        <p15:guide id="2" pos="5760" userDrawn="1">
          <p15:clr>
            <a:srgbClr val="F26B43"/>
          </p15:clr>
        </p15:guide>
        <p15:guide id="3" orient="horz" pos="279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6BC6833-2BC5-5543-8030-8E33E18DAA25}"/>
              </a:ext>
            </a:extLst>
          </p:cNvPr>
          <p:cNvSpPr txBox="1"/>
          <p:nvPr/>
        </p:nvSpPr>
        <p:spPr>
          <a:xfrm>
            <a:off x="5024487" y="1432874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50000"/>
              </a:lnSpc>
            </a:pPr>
            <a:endParaRPr lang="en-US" sz="1350" dirty="0" err="1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E82AA7-6BCB-E24C-9849-48EBE794D3F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106" y="621927"/>
            <a:ext cx="3810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1605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8800" dirty="0" smtClean="0"/>
              <a:t>Performance</a:t>
            </a:r>
            <a:endParaRPr lang="en-GB" sz="88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3957213" y="2217676"/>
            <a:ext cx="6480000" cy="2182986"/>
          </a:xfrm>
          <a:prstGeom prst="rect">
            <a:avLst/>
          </a:prstGeom>
          <a:noFill/>
        </p:spPr>
        <p:txBody>
          <a:bodyPr vert="horz" lIns="0" tIns="0" rIns="0" bIns="0" rtlCol="0" anchor="ctr" anchorCtr="0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b="1" i="0" kern="1200" spc="-113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1pPr>
          </a:lstStyle>
          <a:p>
            <a:r>
              <a:rPr lang="es-MX" dirty="0" err="1"/>
              <a:t>b</a:t>
            </a:r>
            <a:r>
              <a:rPr lang="es-MX" dirty="0" err="1" smtClean="0"/>
              <a:t>y</a:t>
            </a:r>
            <a:r>
              <a:rPr lang="es-MX" dirty="0" smtClean="0"/>
              <a:t> default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59368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9918" y="1597742"/>
            <a:ext cx="5298519" cy="1919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317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11500" dirty="0" smtClean="0"/>
              <a:t>ECS</a:t>
            </a:r>
            <a:endParaRPr lang="en-GB" sz="11500" dirty="0"/>
          </a:p>
        </p:txBody>
      </p:sp>
    </p:spTree>
    <p:extLst>
      <p:ext uri="{BB962C8B-B14F-4D97-AF65-F5344CB8AC3E}">
        <p14:creationId xmlns:p14="http://schemas.microsoft.com/office/powerpoint/2010/main" val="1436569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9600" dirty="0" smtClean="0"/>
              <a:t>E</a:t>
            </a:r>
            <a:r>
              <a:rPr lang="en-GB" sz="96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ntity</a:t>
            </a:r>
            <a:endParaRPr lang="en-GB" sz="96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6764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9600" dirty="0" smtClean="0"/>
              <a:t>C</a:t>
            </a:r>
            <a:r>
              <a:rPr lang="en-GB" sz="96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omponent</a:t>
            </a:r>
            <a:endParaRPr lang="en-GB" sz="96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3776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9600" dirty="0" smtClean="0"/>
              <a:t>S</a:t>
            </a:r>
            <a:r>
              <a:rPr lang="en-GB" sz="96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ystem</a:t>
            </a:r>
            <a:endParaRPr lang="en-GB" sz="96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239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 smtClean="0"/>
              <a:t>How</a:t>
            </a:r>
            <a:r>
              <a:rPr lang="es-MX" dirty="0" smtClean="0"/>
              <a:t> do </a:t>
            </a:r>
            <a:r>
              <a:rPr lang="es-MX" dirty="0" err="1" smtClean="0"/>
              <a:t>we</a:t>
            </a:r>
            <a:r>
              <a:rPr lang="es-MX" dirty="0" smtClean="0"/>
              <a:t> </a:t>
            </a:r>
            <a:r>
              <a:rPr lang="es-MX" dirty="0" err="1" smtClean="0"/>
              <a:t>code</a:t>
            </a:r>
            <a:r>
              <a:rPr lang="es-MX" dirty="0" smtClean="0"/>
              <a:t> </a:t>
            </a:r>
            <a:r>
              <a:rPr lang="es-MX" dirty="0" err="1" smtClean="0"/>
              <a:t>today</a:t>
            </a:r>
            <a:r>
              <a:rPr lang="es-MX" dirty="0" smtClean="0"/>
              <a:t>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7416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9600" dirty="0" smtClean="0"/>
              <a:t>C</a:t>
            </a:r>
            <a:endParaRPr lang="en-GB" sz="96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1374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9600" dirty="0" smtClean="0"/>
              <a:t>C++</a:t>
            </a:r>
            <a:endParaRPr lang="en-GB" sz="96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2304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9600" dirty="0" smtClean="0"/>
              <a:t>C#</a:t>
            </a:r>
            <a:endParaRPr lang="en-GB" sz="96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823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8607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9600" dirty="0" smtClean="0"/>
              <a:t>OOP</a:t>
            </a:r>
            <a:endParaRPr lang="en-GB" sz="96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4896465" y="3013587"/>
            <a:ext cx="3785690" cy="649656"/>
          </a:xfrm>
          <a:prstGeom prst="rect">
            <a:avLst/>
          </a:prstGeom>
          <a:noFill/>
        </p:spPr>
        <p:txBody>
          <a:bodyPr vert="horz" lIns="0" tIns="0" rIns="0" bIns="0" rtlCol="0" anchor="ctr" anchorCtr="0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b="1" i="0" kern="1200" spc="-113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1pPr>
          </a:lstStyle>
          <a:p>
            <a:r>
              <a:rPr lang="en-GB" sz="2400" dirty="0" smtClean="0"/>
              <a:t>Object Oriented Programming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862868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6000" dirty="0" smtClean="0"/>
              <a:t>Component Based</a:t>
            </a:r>
            <a:endParaRPr lang="en-GB" sz="60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4896465" y="3013587"/>
            <a:ext cx="3785690" cy="649656"/>
          </a:xfrm>
          <a:prstGeom prst="rect">
            <a:avLst/>
          </a:prstGeom>
          <a:noFill/>
        </p:spPr>
        <p:txBody>
          <a:bodyPr vert="horz" lIns="0" tIns="0" rIns="0" bIns="0" rtlCol="0" anchor="ctr" anchorCtr="0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b="1" i="0" kern="1200" spc="-113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1pPr>
          </a:lstStyle>
          <a:p>
            <a:r>
              <a:rPr lang="en-GB" sz="2400" dirty="0" err="1" smtClean="0"/>
              <a:t>MonoBehaviour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3553862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0" y="304800"/>
            <a:ext cx="5019368" cy="649656"/>
          </a:xfrm>
          <a:prstGeom prst="rect">
            <a:avLst/>
          </a:prstGeom>
          <a:noFill/>
        </p:spPr>
        <p:txBody>
          <a:bodyPr vert="horz" lIns="0" tIns="0" rIns="0" bIns="0" rtlCol="0" anchor="ctr" anchorCtr="0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b="1" i="0" kern="1200" spc="-113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1pPr>
          </a:lstStyle>
          <a:p>
            <a:r>
              <a:rPr lang="en-GB" sz="3000" dirty="0" smtClean="0"/>
              <a:t>Object Oriented Programming</a:t>
            </a:r>
            <a:endParaRPr lang="en-GB" sz="3000" dirty="0"/>
          </a:p>
        </p:txBody>
      </p:sp>
      <p:sp>
        <p:nvSpPr>
          <p:cNvPr id="5" name="Rectangle 4"/>
          <p:cNvSpPr/>
          <p:nvPr/>
        </p:nvSpPr>
        <p:spPr>
          <a:xfrm>
            <a:off x="3809999" y="1023281"/>
            <a:ext cx="1425678" cy="560439"/>
          </a:xfrm>
          <a:prstGeom prst="rect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>
              <a:lnSpc>
                <a:spcPct val="150000"/>
              </a:lnSpc>
            </a:pPr>
            <a:r>
              <a:rPr lang="en-US" sz="2800" dirty="0" smtClean="0"/>
              <a:t>Vehicle</a:t>
            </a:r>
            <a:endParaRPr lang="en-US" sz="2800" noProof="0" dirty="0" err="1" smtClean="0"/>
          </a:p>
        </p:txBody>
      </p:sp>
      <p:sp>
        <p:nvSpPr>
          <p:cNvPr id="6" name="Rectangle 5"/>
          <p:cNvSpPr/>
          <p:nvPr/>
        </p:nvSpPr>
        <p:spPr>
          <a:xfrm>
            <a:off x="5481483" y="1839358"/>
            <a:ext cx="2502310" cy="560439"/>
          </a:xfrm>
          <a:prstGeom prst="rect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>
              <a:lnSpc>
                <a:spcPct val="150000"/>
              </a:lnSpc>
            </a:pPr>
            <a:r>
              <a:rPr lang="en-US" sz="2800" dirty="0" err="1" smtClean="0"/>
              <a:t>GroundVehicle</a:t>
            </a:r>
            <a:endParaRPr lang="en-US" sz="2800" noProof="0" dirty="0" err="1" smtClean="0"/>
          </a:p>
        </p:txBody>
      </p:sp>
      <p:sp>
        <p:nvSpPr>
          <p:cNvPr id="7" name="Rectangle 6"/>
          <p:cNvSpPr/>
          <p:nvPr/>
        </p:nvSpPr>
        <p:spPr>
          <a:xfrm>
            <a:off x="1278194" y="1957344"/>
            <a:ext cx="2222090" cy="560439"/>
          </a:xfrm>
          <a:prstGeom prst="rect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>
              <a:lnSpc>
                <a:spcPct val="150000"/>
              </a:lnSpc>
            </a:pPr>
            <a:r>
              <a:rPr lang="en-US" sz="2800" dirty="0" err="1" smtClean="0"/>
              <a:t>WaterVehicle</a:t>
            </a:r>
            <a:endParaRPr lang="en-US" sz="2800" noProof="0" dirty="0" err="1" smtClean="0"/>
          </a:p>
        </p:txBody>
      </p:sp>
      <p:sp>
        <p:nvSpPr>
          <p:cNvPr id="9" name="Rectangle 8"/>
          <p:cNvSpPr/>
          <p:nvPr/>
        </p:nvSpPr>
        <p:spPr>
          <a:xfrm>
            <a:off x="93407" y="3196209"/>
            <a:ext cx="1897625" cy="476140"/>
          </a:xfrm>
          <a:prstGeom prst="rect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>
              <a:lnSpc>
                <a:spcPct val="150000"/>
              </a:lnSpc>
            </a:pPr>
            <a:r>
              <a:rPr lang="en-US" sz="2400" dirty="0" err="1" smtClean="0"/>
              <a:t>EngineBased</a:t>
            </a:r>
            <a:endParaRPr lang="en-US" sz="2400" noProof="0" dirty="0" err="1" smtClean="0"/>
          </a:p>
        </p:txBody>
      </p:sp>
      <p:sp>
        <p:nvSpPr>
          <p:cNvPr id="10" name="Rectangle 9"/>
          <p:cNvSpPr/>
          <p:nvPr/>
        </p:nvSpPr>
        <p:spPr>
          <a:xfrm>
            <a:off x="2507225" y="3196207"/>
            <a:ext cx="1986117" cy="470501"/>
          </a:xfrm>
          <a:prstGeom prst="rect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>
              <a:lnSpc>
                <a:spcPct val="150000"/>
              </a:lnSpc>
            </a:pPr>
            <a:r>
              <a:rPr lang="en-US" sz="2800" dirty="0" err="1" smtClean="0"/>
              <a:t>WindBased</a:t>
            </a:r>
            <a:endParaRPr lang="en-US" sz="2800" noProof="0" dirty="0" err="1" smtClean="0"/>
          </a:p>
        </p:txBody>
      </p:sp>
      <p:sp>
        <p:nvSpPr>
          <p:cNvPr id="11" name="Rectangle 10"/>
          <p:cNvSpPr/>
          <p:nvPr/>
        </p:nvSpPr>
        <p:spPr>
          <a:xfrm>
            <a:off x="4896464" y="3196208"/>
            <a:ext cx="1858297" cy="468686"/>
          </a:xfrm>
          <a:prstGeom prst="rect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>
              <a:lnSpc>
                <a:spcPct val="150000"/>
              </a:lnSpc>
            </a:pPr>
            <a:r>
              <a:rPr lang="en-US" sz="2000" dirty="0" err="1" smtClean="0"/>
              <a:t>TwoWheeled</a:t>
            </a:r>
            <a:endParaRPr lang="en-US" sz="2000" noProof="0" dirty="0" err="1" smtClean="0"/>
          </a:p>
        </p:txBody>
      </p:sp>
      <p:sp>
        <p:nvSpPr>
          <p:cNvPr id="12" name="Rectangle 11"/>
          <p:cNvSpPr/>
          <p:nvPr/>
        </p:nvSpPr>
        <p:spPr>
          <a:xfrm>
            <a:off x="7069394" y="3196207"/>
            <a:ext cx="1858303" cy="468687"/>
          </a:xfrm>
          <a:prstGeom prst="rect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>
              <a:lnSpc>
                <a:spcPct val="150000"/>
              </a:lnSpc>
            </a:pPr>
            <a:r>
              <a:rPr lang="en-US" sz="2000" dirty="0" err="1" smtClean="0"/>
              <a:t>FourWheeled</a:t>
            </a:r>
            <a:endParaRPr lang="en-US" sz="2000" noProof="0" dirty="0" err="1" smtClean="0"/>
          </a:p>
        </p:txBody>
      </p:sp>
      <p:cxnSp>
        <p:nvCxnSpPr>
          <p:cNvPr id="14" name="Straight Arrow Connector 13"/>
          <p:cNvCxnSpPr>
            <a:stCxn id="7" idx="0"/>
            <a:endCxn id="5" idx="1"/>
          </p:cNvCxnSpPr>
          <p:nvPr/>
        </p:nvCxnSpPr>
        <p:spPr>
          <a:xfrm flipV="1">
            <a:off x="2389239" y="1303501"/>
            <a:ext cx="1420760" cy="6538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6" idx="0"/>
            <a:endCxn id="5" idx="3"/>
          </p:cNvCxnSpPr>
          <p:nvPr/>
        </p:nvCxnSpPr>
        <p:spPr>
          <a:xfrm flipH="1" flipV="1">
            <a:off x="5235677" y="1303501"/>
            <a:ext cx="1496961" cy="5358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9" idx="0"/>
            <a:endCxn id="7" idx="2"/>
          </p:cNvCxnSpPr>
          <p:nvPr/>
        </p:nvCxnSpPr>
        <p:spPr>
          <a:xfrm flipV="1">
            <a:off x="1042220" y="2517783"/>
            <a:ext cx="1347019" cy="6784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0" idx="0"/>
            <a:endCxn id="7" idx="2"/>
          </p:cNvCxnSpPr>
          <p:nvPr/>
        </p:nvCxnSpPr>
        <p:spPr>
          <a:xfrm flipH="1" flipV="1">
            <a:off x="2389239" y="2517783"/>
            <a:ext cx="1111045" cy="6784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1" idx="0"/>
            <a:endCxn id="6" idx="2"/>
          </p:cNvCxnSpPr>
          <p:nvPr/>
        </p:nvCxnSpPr>
        <p:spPr>
          <a:xfrm flipV="1">
            <a:off x="5825613" y="2399797"/>
            <a:ext cx="907025" cy="7964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2" idx="0"/>
            <a:endCxn id="6" idx="2"/>
          </p:cNvCxnSpPr>
          <p:nvPr/>
        </p:nvCxnSpPr>
        <p:spPr>
          <a:xfrm flipH="1" flipV="1">
            <a:off x="6732638" y="2399797"/>
            <a:ext cx="1265908" cy="7964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4931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0" y="181898"/>
            <a:ext cx="3785690" cy="649656"/>
          </a:xfrm>
          <a:prstGeom prst="rect">
            <a:avLst/>
          </a:prstGeom>
          <a:noFill/>
        </p:spPr>
        <p:txBody>
          <a:bodyPr vert="horz" lIns="0" tIns="0" rIns="0" bIns="0" rtlCol="0" anchor="ctr" anchorCtr="0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b="1" i="0" kern="1200" spc="-113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1pPr>
          </a:lstStyle>
          <a:p>
            <a:r>
              <a:rPr lang="en-GB" sz="3000" dirty="0" smtClean="0"/>
              <a:t>Component Based</a:t>
            </a:r>
            <a:endParaRPr lang="en-GB" sz="3000" dirty="0"/>
          </a:p>
        </p:txBody>
      </p:sp>
      <p:sp>
        <p:nvSpPr>
          <p:cNvPr id="5" name="Rectangle 4"/>
          <p:cNvSpPr/>
          <p:nvPr/>
        </p:nvSpPr>
        <p:spPr>
          <a:xfrm>
            <a:off x="5063611" y="1263082"/>
            <a:ext cx="2828189" cy="1111771"/>
          </a:xfrm>
          <a:prstGeom prst="rect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>
              <a:lnSpc>
                <a:spcPct val="150000"/>
              </a:lnSpc>
            </a:pPr>
            <a:r>
              <a:rPr lang="en-US" sz="2800" dirty="0" err="1" smtClean="0"/>
              <a:t>GameObject</a:t>
            </a:r>
            <a:endParaRPr lang="en-US" sz="2800" noProof="0" dirty="0" err="1" smtClean="0"/>
          </a:p>
        </p:txBody>
      </p:sp>
      <p:sp>
        <p:nvSpPr>
          <p:cNvPr id="6" name="TextBox 5"/>
          <p:cNvSpPr txBox="1"/>
          <p:nvPr/>
        </p:nvSpPr>
        <p:spPr>
          <a:xfrm>
            <a:off x="6774426" y="2138516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50000"/>
              </a:lnSpc>
            </a:pPr>
            <a:endParaRPr lang="en-US" sz="1350" dirty="0" err="1" smtClean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73508" y="1818968"/>
            <a:ext cx="1863215" cy="742336"/>
          </a:xfrm>
          <a:prstGeom prst="rect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>
              <a:lnSpc>
                <a:spcPct val="150000"/>
              </a:lnSpc>
            </a:pPr>
            <a:r>
              <a:rPr lang="en-US" sz="2000" dirty="0" err="1" smtClean="0">
                <a:solidFill>
                  <a:schemeClr val="bg2">
                    <a:lumMod val="10000"/>
                  </a:schemeClr>
                </a:solidFill>
              </a:rPr>
              <a:t>VehicleMover</a:t>
            </a:r>
            <a:endParaRPr lang="en-US" sz="2000" noProof="0" dirty="0" smtClean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73508" y="3379528"/>
            <a:ext cx="1863215" cy="742336"/>
          </a:xfrm>
          <a:prstGeom prst="rect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>
              <a:lnSpc>
                <a:spcPct val="150000"/>
              </a:lnSpc>
            </a:pPr>
            <a:r>
              <a:rPr lang="en-US" sz="1600" dirty="0" err="1" smtClean="0">
                <a:solidFill>
                  <a:schemeClr val="bg2">
                    <a:lumMod val="10000"/>
                  </a:schemeClr>
                </a:solidFill>
              </a:rPr>
              <a:t>VehicleProperties</a:t>
            </a:r>
            <a:endParaRPr lang="en-US" sz="1600" noProof="0" dirty="0" smtClean="0">
              <a:solidFill>
                <a:schemeClr val="bg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365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2.71605E-6 L 0.53524 0.1305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753" y="65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2.34568E-6 L 0.5342 0.02222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701" y="11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I like it like this</a:t>
            </a:r>
            <a:r>
              <a:rPr lang="es-MX" sz="3600" dirty="0" smtClean="0"/>
              <a:t>, </a:t>
            </a:r>
            <a:r>
              <a:rPr lang="es-MX" sz="3600" dirty="0" err="1" smtClean="0"/>
              <a:t>what’s</a:t>
            </a:r>
            <a:r>
              <a:rPr lang="es-MX" sz="3600" dirty="0" smtClean="0"/>
              <a:t> </a:t>
            </a:r>
            <a:r>
              <a:rPr lang="es-MX" sz="3600" dirty="0" err="1" smtClean="0"/>
              <a:t>wrong</a:t>
            </a:r>
            <a:r>
              <a:rPr lang="es-MX" sz="3600" dirty="0" smtClean="0"/>
              <a:t>?</a:t>
            </a:r>
            <a:endParaRPr lang="en-GB" sz="3600" dirty="0"/>
          </a:p>
        </p:txBody>
      </p:sp>
    </p:spTree>
    <p:extLst>
      <p:ext uri="{BB962C8B-B14F-4D97-AF65-F5344CB8AC3E}">
        <p14:creationId xmlns:p14="http://schemas.microsoft.com/office/powerpoint/2010/main" val="1919402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But you are modeling the real world</a:t>
            </a:r>
            <a:endParaRPr lang="en-GB" sz="3600" dirty="0"/>
          </a:p>
        </p:txBody>
      </p:sp>
    </p:spTree>
    <p:extLst>
      <p:ext uri="{BB962C8B-B14F-4D97-AF65-F5344CB8AC3E}">
        <p14:creationId xmlns:p14="http://schemas.microsoft.com/office/powerpoint/2010/main" val="4128197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sz="3600" dirty="0" err="1" smtClean="0"/>
              <a:t>The</a:t>
            </a:r>
            <a:r>
              <a:rPr lang="es-MX" sz="3600" dirty="0" smtClean="0"/>
              <a:t> </a:t>
            </a:r>
            <a:r>
              <a:rPr lang="es-MX" sz="3600" dirty="0" err="1" smtClean="0"/>
              <a:t>problem</a:t>
            </a:r>
            <a:r>
              <a:rPr lang="es-MX" sz="3600" dirty="0" smtClean="0"/>
              <a:t> </a:t>
            </a:r>
            <a:r>
              <a:rPr lang="es-MX" sz="3600" dirty="0" err="1" smtClean="0"/>
              <a:t>is</a:t>
            </a:r>
            <a:r>
              <a:rPr lang="es-MX" sz="3600" dirty="0" smtClean="0"/>
              <a:t> </a:t>
            </a:r>
            <a:r>
              <a:rPr lang="es-MX" sz="3600" dirty="0" err="1" smtClean="0"/>
              <a:t>that</a:t>
            </a:r>
            <a:r>
              <a:rPr lang="es-MX" sz="3600" dirty="0" smtClean="0"/>
              <a:t> </a:t>
            </a:r>
            <a:r>
              <a:rPr lang="es-MX" sz="3600" dirty="0" smtClean="0">
                <a:solidFill>
                  <a:srgbClr val="0070C0"/>
                </a:solidFill>
              </a:rPr>
              <a:t>data </a:t>
            </a:r>
            <a:r>
              <a:rPr lang="es-MX" sz="3600" dirty="0" err="1" smtClean="0">
                <a:solidFill>
                  <a:srgbClr val="0070C0"/>
                </a:solidFill>
              </a:rPr>
              <a:t>is</a:t>
            </a:r>
            <a:r>
              <a:rPr lang="es-MX" sz="3600" dirty="0" smtClean="0">
                <a:solidFill>
                  <a:srgbClr val="0070C0"/>
                </a:solidFill>
              </a:rPr>
              <a:t> </a:t>
            </a:r>
            <a:r>
              <a:rPr lang="es-MX" sz="3600" dirty="0" err="1" smtClean="0">
                <a:solidFill>
                  <a:srgbClr val="0070C0"/>
                </a:solidFill>
              </a:rPr>
              <a:t>everywhere</a:t>
            </a:r>
            <a:r>
              <a:rPr lang="es-MX" sz="3600" dirty="0" smtClean="0">
                <a:solidFill>
                  <a:srgbClr val="0070C0"/>
                </a:solidFill>
              </a:rPr>
              <a:t>.</a:t>
            </a:r>
            <a:endParaRPr lang="en-GB" sz="3600" dirty="0"/>
          </a:p>
        </p:txBody>
      </p:sp>
    </p:spTree>
    <p:extLst>
      <p:ext uri="{BB962C8B-B14F-4D97-AF65-F5344CB8AC3E}">
        <p14:creationId xmlns:p14="http://schemas.microsoft.com/office/powerpoint/2010/main" val="4070295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878" y="300386"/>
            <a:ext cx="4174064" cy="835240"/>
          </a:xfrm>
        </p:spPr>
        <p:txBody>
          <a:bodyPr/>
          <a:lstStyle/>
          <a:p>
            <a:r>
              <a:rPr lang="es-MX" sz="3200" dirty="0" err="1" smtClean="0"/>
              <a:t>Instantiate</a:t>
            </a:r>
            <a:r>
              <a:rPr lang="es-MX" sz="3200" dirty="0" smtClean="0"/>
              <a:t>(</a:t>
            </a:r>
            <a:r>
              <a:rPr lang="es-MX" sz="3200" dirty="0" err="1" smtClean="0"/>
              <a:t>minion</a:t>
            </a:r>
            <a:r>
              <a:rPr lang="es-MX" sz="3200" dirty="0" smtClean="0"/>
              <a:t>)</a:t>
            </a:r>
            <a:endParaRPr lang="en-US" sz="3200" dirty="0"/>
          </a:p>
        </p:txBody>
      </p:sp>
      <p:sp>
        <p:nvSpPr>
          <p:cNvPr id="3" name="Rectangle 2"/>
          <p:cNvSpPr/>
          <p:nvPr/>
        </p:nvSpPr>
        <p:spPr>
          <a:xfrm>
            <a:off x="722671" y="1248697"/>
            <a:ext cx="7919884" cy="3283974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>
              <a:lnSpc>
                <a:spcPct val="150000"/>
              </a:lnSpc>
            </a:pPr>
            <a:endParaRPr lang="en-US" noProof="0" dirty="0" err="1" smtClean="0"/>
          </a:p>
        </p:txBody>
      </p:sp>
      <p:sp>
        <p:nvSpPr>
          <p:cNvPr id="4" name="TextBox 3"/>
          <p:cNvSpPr txBox="1"/>
          <p:nvPr/>
        </p:nvSpPr>
        <p:spPr>
          <a:xfrm>
            <a:off x="860323" y="1361768"/>
            <a:ext cx="1096296" cy="39820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s-MX" sz="1800" dirty="0" err="1" smtClean="0">
                <a:solidFill>
                  <a:srgbClr val="00000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Memory</a:t>
            </a:r>
            <a:endParaRPr lang="en-US" sz="1800" dirty="0" err="1" smtClean="0">
              <a:solidFill>
                <a:srgbClr val="000000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934065" y="1873045"/>
            <a:ext cx="1288025" cy="97831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>
              <a:lnSpc>
                <a:spcPct val="150000"/>
              </a:lnSpc>
            </a:pPr>
            <a:r>
              <a:rPr lang="es-MX" dirty="0" smtClean="0">
                <a:ln>
                  <a:solidFill>
                    <a:srgbClr val="000000"/>
                  </a:solidFill>
                </a:ln>
              </a:rPr>
              <a:t>Minion1</a:t>
            </a:r>
          </a:p>
          <a:p>
            <a:pPr algn="ctr">
              <a:lnSpc>
                <a:spcPct val="150000"/>
              </a:lnSpc>
            </a:pPr>
            <a:r>
              <a:rPr lang="es-MX" noProof="0" dirty="0" smtClean="0">
                <a:ln>
                  <a:solidFill>
                    <a:srgbClr val="000000"/>
                  </a:solidFill>
                </a:ln>
              </a:rPr>
              <a:t>Vector3 pos</a:t>
            </a:r>
            <a:r>
              <a:rPr lang="en-US" noProof="0" dirty="0" smtClean="0">
                <a:ln>
                  <a:solidFill>
                    <a:srgbClr val="000000"/>
                  </a:solidFill>
                </a:ln>
              </a:rPr>
              <a:t>;</a:t>
            </a:r>
          </a:p>
          <a:p>
            <a:pPr algn="ctr">
              <a:lnSpc>
                <a:spcPct val="150000"/>
              </a:lnSpc>
            </a:pPr>
            <a:r>
              <a:rPr lang="en-US" noProof="0" dirty="0" smtClean="0">
                <a:ln>
                  <a:solidFill>
                    <a:srgbClr val="000000"/>
                  </a:solidFill>
                </a:ln>
              </a:rPr>
              <a:t>Float speed;</a:t>
            </a:r>
          </a:p>
        </p:txBody>
      </p:sp>
      <p:sp>
        <p:nvSpPr>
          <p:cNvPr id="6" name="Rectangle 5"/>
          <p:cNvSpPr/>
          <p:nvPr/>
        </p:nvSpPr>
        <p:spPr>
          <a:xfrm>
            <a:off x="2384323" y="2922638"/>
            <a:ext cx="1288025" cy="97831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>
              <a:lnSpc>
                <a:spcPct val="150000"/>
              </a:lnSpc>
            </a:pPr>
            <a:r>
              <a:rPr lang="es-MX" dirty="0" smtClean="0">
                <a:ln>
                  <a:solidFill>
                    <a:srgbClr val="000000"/>
                  </a:solidFill>
                </a:ln>
              </a:rPr>
              <a:t>Minion2</a:t>
            </a:r>
          </a:p>
          <a:p>
            <a:pPr algn="ctr">
              <a:lnSpc>
                <a:spcPct val="150000"/>
              </a:lnSpc>
            </a:pPr>
            <a:r>
              <a:rPr lang="es-MX" noProof="0" dirty="0" smtClean="0">
                <a:ln>
                  <a:solidFill>
                    <a:srgbClr val="000000"/>
                  </a:solidFill>
                </a:ln>
              </a:rPr>
              <a:t>Vector3 pos</a:t>
            </a:r>
            <a:r>
              <a:rPr lang="en-US" noProof="0" dirty="0" smtClean="0">
                <a:ln>
                  <a:solidFill>
                    <a:srgbClr val="000000"/>
                  </a:solidFill>
                </a:ln>
              </a:rPr>
              <a:t>;</a:t>
            </a:r>
          </a:p>
          <a:p>
            <a:pPr algn="ctr">
              <a:lnSpc>
                <a:spcPct val="150000"/>
              </a:lnSpc>
            </a:pPr>
            <a:r>
              <a:rPr lang="en-US" noProof="0" dirty="0" smtClean="0">
                <a:ln>
                  <a:solidFill>
                    <a:srgbClr val="000000"/>
                  </a:solidFill>
                </a:ln>
              </a:rPr>
              <a:t>Float speed;</a:t>
            </a:r>
          </a:p>
        </p:txBody>
      </p:sp>
      <p:sp>
        <p:nvSpPr>
          <p:cNvPr id="7" name="Rectangle 6"/>
          <p:cNvSpPr/>
          <p:nvPr/>
        </p:nvSpPr>
        <p:spPr>
          <a:xfrm>
            <a:off x="6912078" y="2922638"/>
            <a:ext cx="1288025" cy="97831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>
              <a:lnSpc>
                <a:spcPct val="150000"/>
              </a:lnSpc>
            </a:pPr>
            <a:r>
              <a:rPr lang="es-MX" dirty="0" smtClean="0">
                <a:ln>
                  <a:solidFill>
                    <a:srgbClr val="000000"/>
                  </a:solidFill>
                </a:ln>
              </a:rPr>
              <a:t>Minion3</a:t>
            </a:r>
          </a:p>
          <a:p>
            <a:pPr algn="ctr">
              <a:lnSpc>
                <a:spcPct val="150000"/>
              </a:lnSpc>
            </a:pPr>
            <a:r>
              <a:rPr lang="es-MX" noProof="0" dirty="0" smtClean="0">
                <a:ln>
                  <a:solidFill>
                    <a:srgbClr val="000000"/>
                  </a:solidFill>
                </a:ln>
              </a:rPr>
              <a:t>Vector3 pos</a:t>
            </a:r>
            <a:r>
              <a:rPr lang="en-US" noProof="0" dirty="0" smtClean="0">
                <a:ln>
                  <a:solidFill>
                    <a:srgbClr val="000000"/>
                  </a:solidFill>
                </a:ln>
              </a:rPr>
              <a:t>;</a:t>
            </a:r>
          </a:p>
          <a:p>
            <a:pPr algn="ctr">
              <a:lnSpc>
                <a:spcPct val="150000"/>
              </a:lnSpc>
            </a:pPr>
            <a:r>
              <a:rPr lang="en-US" noProof="0" dirty="0" smtClean="0">
                <a:ln>
                  <a:solidFill>
                    <a:srgbClr val="000000"/>
                  </a:solidFill>
                </a:ln>
              </a:rPr>
              <a:t>Float speed;</a:t>
            </a:r>
          </a:p>
        </p:txBody>
      </p:sp>
    </p:spTree>
    <p:extLst>
      <p:ext uri="{BB962C8B-B14F-4D97-AF65-F5344CB8AC3E}">
        <p14:creationId xmlns:p14="http://schemas.microsoft.com/office/powerpoint/2010/main" val="4078920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sz="3600" dirty="0" err="1" smtClean="0"/>
              <a:t>Can’t</a:t>
            </a:r>
            <a:r>
              <a:rPr lang="es-MX" sz="3600" dirty="0" smtClean="0"/>
              <a:t> </a:t>
            </a:r>
            <a:r>
              <a:rPr lang="es-MX" sz="3600" dirty="0" err="1" smtClean="0"/>
              <a:t>we</a:t>
            </a:r>
            <a:r>
              <a:rPr lang="es-MX" sz="3600" dirty="0" smtClean="0"/>
              <a:t> </a:t>
            </a:r>
            <a:r>
              <a:rPr lang="es-MX" sz="3600" dirty="0" err="1" smtClean="0"/>
              <a:t>fix</a:t>
            </a:r>
            <a:r>
              <a:rPr lang="es-MX" sz="3600" dirty="0" smtClean="0"/>
              <a:t> </a:t>
            </a:r>
            <a:r>
              <a:rPr lang="es-MX" sz="3600" dirty="0" err="1" smtClean="0"/>
              <a:t>it</a:t>
            </a:r>
            <a:r>
              <a:rPr lang="es-MX" sz="3600" dirty="0" smtClean="0"/>
              <a:t> </a:t>
            </a:r>
            <a:r>
              <a:rPr lang="es-MX" sz="3600" dirty="0" err="1" smtClean="0"/>
              <a:t>using</a:t>
            </a:r>
            <a:r>
              <a:rPr lang="es-MX" sz="3600" dirty="0" smtClean="0"/>
              <a:t> </a:t>
            </a:r>
            <a:r>
              <a:rPr lang="es-MX" sz="3600" dirty="0" err="1" smtClean="0"/>
              <a:t>arrays</a:t>
            </a:r>
            <a:r>
              <a:rPr lang="es-MX" sz="3600" dirty="0" smtClean="0"/>
              <a:t>?</a:t>
            </a:r>
            <a:endParaRPr lang="en-GB" sz="3600" dirty="0"/>
          </a:p>
        </p:txBody>
      </p:sp>
    </p:spTree>
    <p:extLst>
      <p:ext uri="{BB962C8B-B14F-4D97-AF65-F5344CB8AC3E}">
        <p14:creationId xmlns:p14="http://schemas.microsoft.com/office/powerpoint/2010/main" val="1935976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732503" y="1582993"/>
            <a:ext cx="7919884" cy="3283974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>
              <a:lnSpc>
                <a:spcPct val="150000"/>
              </a:lnSpc>
            </a:pPr>
            <a:endParaRPr lang="en-US" noProof="0" dirty="0" err="1" smtClean="0"/>
          </a:p>
        </p:txBody>
      </p:sp>
      <p:sp>
        <p:nvSpPr>
          <p:cNvPr id="9" name="TextBox 8"/>
          <p:cNvSpPr txBox="1"/>
          <p:nvPr/>
        </p:nvSpPr>
        <p:spPr>
          <a:xfrm>
            <a:off x="870155" y="1696064"/>
            <a:ext cx="1096296" cy="39820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s-MX" sz="1800" dirty="0" err="1" smtClean="0">
                <a:solidFill>
                  <a:srgbClr val="00000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Memory</a:t>
            </a:r>
            <a:endParaRPr lang="en-US" sz="1800" dirty="0" err="1" smtClean="0">
              <a:solidFill>
                <a:srgbClr val="000000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943897" y="2207341"/>
            <a:ext cx="1288025" cy="97831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>
              <a:lnSpc>
                <a:spcPct val="150000"/>
              </a:lnSpc>
            </a:pPr>
            <a:r>
              <a:rPr lang="es-MX" dirty="0" smtClean="0">
                <a:ln>
                  <a:solidFill>
                    <a:srgbClr val="000000"/>
                  </a:solidFill>
                </a:ln>
              </a:rPr>
              <a:t>Minion1</a:t>
            </a:r>
          </a:p>
          <a:p>
            <a:pPr algn="ctr">
              <a:lnSpc>
                <a:spcPct val="150000"/>
              </a:lnSpc>
            </a:pPr>
            <a:r>
              <a:rPr lang="es-MX" noProof="0" dirty="0" smtClean="0">
                <a:ln>
                  <a:solidFill>
                    <a:srgbClr val="000000"/>
                  </a:solidFill>
                </a:ln>
              </a:rPr>
              <a:t>Vector3 pos</a:t>
            </a:r>
            <a:r>
              <a:rPr lang="en-US" noProof="0" dirty="0" smtClean="0">
                <a:ln>
                  <a:solidFill>
                    <a:srgbClr val="000000"/>
                  </a:solidFill>
                </a:ln>
              </a:rPr>
              <a:t>;</a:t>
            </a:r>
          </a:p>
          <a:p>
            <a:pPr algn="ctr">
              <a:lnSpc>
                <a:spcPct val="150000"/>
              </a:lnSpc>
            </a:pPr>
            <a:r>
              <a:rPr lang="en-US" noProof="0" dirty="0" smtClean="0">
                <a:ln>
                  <a:solidFill>
                    <a:srgbClr val="000000"/>
                  </a:solidFill>
                </a:ln>
              </a:rPr>
              <a:t>Float speed;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394155" y="3256934"/>
            <a:ext cx="1288025" cy="97831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>
              <a:lnSpc>
                <a:spcPct val="150000"/>
              </a:lnSpc>
            </a:pPr>
            <a:r>
              <a:rPr lang="es-MX" dirty="0" smtClean="0">
                <a:ln>
                  <a:solidFill>
                    <a:srgbClr val="000000"/>
                  </a:solidFill>
                </a:ln>
              </a:rPr>
              <a:t>Minion2</a:t>
            </a:r>
          </a:p>
          <a:p>
            <a:pPr algn="ctr">
              <a:lnSpc>
                <a:spcPct val="150000"/>
              </a:lnSpc>
            </a:pPr>
            <a:r>
              <a:rPr lang="es-MX" noProof="0" dirty="0" smtClean="0">
                <a:ln>
                  <a:solidFill>
                    <a:srgbClr val="000000"/>
                  </a:solidFill>
                </a:ln>
              </a:rPr>
              <a:t>Vector3 pos</a:t>
            </a:r>
            <a:r>
              <a:rPr lang="en-US" noProof="0" dirty="0" smtClean="0">
                <a:ln>
                  <a:solidFill>
                    <a:srgbClr val="000000"/>
                  </a:solidFill>
                </a:ln>
              </a:rPr>
              <a:t>;</a:t>
            </a:r>
          </a:p>
          <a:p>
            <a:pPr algn="ctr">
              <a:lnSpc>
                <a:spcPct val="150000"/>
              </a:lnSpc>
            </a:pPr>
            <a:r>
              <a:rPr lang="en-US" noProof="0" dirty="0" smtClean="0">
                <a:ln>
                  <a:solidFill>
                    <a:srgbClr val="000000"/>
                  </a:solidFill>
                </a:ln>
              </a:rPr>
              <a:t>Float speed;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921910" y="3256934"/>
            <a:ext cx="1288025" cy="97831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>
              <a:lnSpc>
                <a:spcPct val="150000"/>
              </a:lnSpc>
            </a:pPr>
            <a:r>
              <a:rPr lang="es-MX" dirty="0" smtClean="0">
                <a:ln>
                  <a:solidFill>
                    <a:srgbClr val="000000"/>
                  </a:solidFill>
                </a:ln>
              </a:rPr>
              <a:t>Minion3</a:t>
            </a:r>
          </a:p>
          <a:p>
            <a:pPr algn="ctr">
              <a:lnSpc>
                <a:spcPct val="150000"/>
              </a:lnSpc>
            </a:pPr>
            <a:r>
              <a:rPr lang="es-MX" noProof="0" dirty="0" smtClean="0">
                <a:ln>
                  <a:solidFill>
                    <a:srgbClr val="000000"/>
                  </a:solidFill>
                </a:ln>
              </a:rPr>
              <a:t>Vector3 pos</a:t>
            </a:r>
            <a:r>
              <a:rPr lang="en-US" noProof="0" dirty="0" smtClean="0">
                <a:ln>
                  <a:solidFill>
                    <a:srgbClr val="000000"/>
                  </a:solidFill>
                </a:ln>
              </a:rPr>
              <a:t>;</a:t>
            </a:r>
          </a:p>
          <a:p>
            <a:pPr algn="ctr">
              <a:lnSpc>
                <a:spcPct val="150000"/>
              </a:lnSpc>
            </a:pPr>
            <a:r>
              <a:rPr lang="en-US" noProof="0" dirty="0" smtClean="0">
                <a:ln>
                  <a:solidFill>
                    <a:srgbClr val="000000"/>
                  </a:solidFill>
                </a:ln>
              </a:rPr>
              <a:t>Float speed;</a:t>
            </a:r>
          </a:p>
        </p:txBody>
      </p:sp>
      <p:sp>
        <p:nvSpPr>
          <p:cNvPr id="18" name="Rectangle 17"/>
          <p:cNvSpPr/>
          <p:nvPr/>
        </p:nvSpPr>
        <p:spPr>
          <a:xfrm>
            <a:off x="732503" y="479323"/>
            <a:ext cx="3008671" cy="585018"/>
          </a:xfrm>
          <a:prstGeom prst="rect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>
              <a:lnSpc>
                <a:spcPct val="150000"/>
              </a:lnSpc>
            </a:pPr>
            <a:endParaRPr lang="en-US" noProof="0" dirty="0" err="1" smtClean="0"/>
          </a:p>
        </p:txBody>
      </p:sp>
      <p:cxnSp>
        <p:nvCxnSpPr>
          <p:cNvPr id="20" name="Straight Connector 19"/>
          <p:cNvCxnSpPr/>
          <p:nvPr/>
        </p:nvCxnSpPr>
        <p:spPr>
          <a:xfrm>
            <a:off x="1710813" y="479323"/>
            <a:ext cx="0" cy="5850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2728452" y="479323"/>
            <a:ext cx="0" cy="5850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endCxn id="10" idx="0"/>
          </p:cNvCxnSpPr>
          <p:nvPr/>
        </p:nvCxnSpPr>
        <p:spPr>
          <a:xfrm>
            <a:off x="1268361" y="834512"/>
            <a:ext cx="319549" cy="1372829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endCxn id="11" idx="0"/>
          </p:cNvCxnSpPr>
          <p:nvPr/>
        </p:nvCxnSpPr>
        <p:spPr>
          <a:xfrm>
            <a:off x="2231922" y="834511"/>
            <a:ext cx="806246" cy="2422423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endCxn id="12" idx="0"/>
          </p:cNvCxnSpPr>
          <p:nvPr/>
        </p:nvCxnSpPr>
        <p:spPr>
          <a:xfrm>
            <a:off x="3195483" y="834510"/>
            <a:ext cx="4370440" cy="2422424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4242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11500" dirty="0" smtClean="0"/>
              <a:t>ECS</a:t>
            </a:r>
            <a:endParaRPr lang="en-GB" sz="11500" dirty="0"/>
          </a:p>
        </p:txBody>
      </p:sp>
    </p:spTree>
    <p:extLst>
      <p:ext uri="{BB962C8B-B14F-4D97-AF65-F5344CB8AC3E}">
        <p14:creationId xmlns:p14="http://schemas.microsoft.com/office/powerpoint/2010/main" val="16408051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sz="3600" dirty="0" err="1" smtClean="0"/>
              <a:t>We</a:t>
            </a:r>
            <a:r>
              <a:rPr lang="es-MX" sz="3600" dirty="0" smtClean="0"/>
              <a:t> </a:t>
            </a:r>
            <a:r>
              <a:rPr lang="es-MX" sz="3600" dirty="0" err="1" smtClean="0"/>
              <a:t>also</a:t>
            </a:r>
            <a:r>
              <a:rPr lang="es-MX" sz="3600" dirty="0" smtClean="0"/>
              <a:t> </a:t>
            </a:r>
            <a:r>
              <a:rPr lang="es-MX" sz="3600" dirty="0" err="1" smtClean="0"/>
              <a:t>need</a:t>
            </a:r>
            <a:r>
              <a:rPr lang="es-MX" sz="3600" dirty="0" smtClean="0"/>
              <a:t> a </a:t>
            </a:r>
            <a:r>
              <a:rPr lang="es-MX" sz="3600" dirty="0" err="1" smtClean="0"/>
              <a:t>way</a:t>
            </a:r>
            <a:r>
              <a:rPr lang="es-MX" sz="3600" dirty="0" smtClean="0"/>
              <a:t> to </a:t>
            </a:r>
            <a:r>
              <a:rPr lang="es-MX" sz="3600" dirty="0" err="1" smtClean="0"/>
              <a:t>access</a:t>
            </a:r>
            <a:r>
              <a:rPr lang="es-MX" sz="3600" dirty="0" smtClean="0"/>
              <a:t> </a:t>
            </a:r>
            <a:r>
              <a:rPr lang="es-MX" sz="3600" dirty="0" smtClean="0">
                <a:solidFill>
                  <a:srgbClr val="00B0F0"/>
                </a:solidFill>
              </a:rPr>
              <a:t>data in </a:t>
            </a:r>
            <a:r>
              <a:rPr lang="es-MX" sz="3600" dirty="0" err="1" smtClean="0">
                <a:solidFill>
                  <a:srgbClr val="00B0F0"/>
                </a:solidFill>
              </a:rPr>
              <a:t>an</a:t>
            </a:r>
            <a:r>
              <a:rPr lang="es-MX" sz="3600" dirty="0" smtClean="0">
                <a:solidFill>
                  <a:srgbClr val="00B0F0"/>
                </a:solidFill>
              </a:rPr>
              <a:t> </a:t>
            </a:r>
            <a:r>
              <a:rPr lang="es-MX" sz="3600" dirty="0" err="1" smtClean="0">
                <a:solidFill>
                  <a:srgbClr val="00B0F0"/>
                </a:solidFill>
              </a:rPr>
              <a:t>ordered</a:t>
            </a:r>
            <a:r>
              <a:rPr lang="es-MX" sz="3600" dirty="0" smtClean="0">
                <a:solidFill>
                  <a:srgbClr val="00B0F0"/>
                </a:solidFill>
              </a:rPr>
              <a:t> </a:t>
            </a:r>
            <a:r>
              <a:rPr lang="es-MX" sz="3600" dirty="0" err="1" smtClean="0">
                <a:solidFill>
                  <a:srgbClr val="00B0F0"/>
                </a:solidFill>
              </a:rPr>
              <a:t>way</a:t>
            </a:r>
            <a:r>
              <a:rPr lang="es-MX" sz="3600" dirty="0" smtClean="0">
                <a:solidFill>
                  <a:srgbClr val="00B0F0"/>
                </a:solidFill>
              </a:rPr>
              <a:t>.</a:t>
            </a:r>
            <a:endParaRPr lang="en-GB" sz="36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494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4696" y="1612992"/>
            <a:ext cx="3692284" cy="1552995"/>
          </a:xfrm>
        </p:spPr>
        <p:txBody>
          <a:bodyPr/>
          <a:lstStyle/>
          <a:p>
            <a:pPr algn="l"/>
            <a:r>
              <a:rPr lang="es-MX" sz="3600" b="0" dirty="0" err="1" smtClean="0">
                <a:latin typeface="Consolas" panose="020B0609020204030204" pitchFamily="49" charset="0"/>
              </a:rPr>
              <a:t>List</a:t>
            </a:r>
            <a:r>
              <a:rPr lang="es-MX" sz="3600" b="0" dirty="0" smtClean="0">
                <a:latin typeface="Consolas" panose="020B0609020204030204" pitchFamily="49" charset="0"/>
              </a:rPr>
              <a:t>&lt;Position&gt;</a:t>
            </a:r>
            <a:br>
              <a:rPr lang="es-MX" sz="3600" b="0" dirty="0" smtClean="0">
                <a:latin typeface="Consolas" panose="020B0609020204030204" pitchFamily="49" charset="0"/>
              </a:rPr>
            </a:br>
            <a:r>
              <a:rPr lang="es-MX" sz="3600" b="0" dirty="0" smtClean="0">
                <a:latin typeface="Consolas" panose="020B0609020204030204" pitchFamily="49" charset="0"/>
              </a:rPr>
              <a:t/>
            </a:r>
            <a:br>
              <a:rPr lang="es-MX" sz="3600" b="0" dirty="0" smtClean="0">
                <a:latin typeface="Consolas" panose="020B0609020204030204" pitchFamily="49" charset="0"/>
              </a:rPr>
            </a:br>
            <a:r>
              <a:rPr lang="es-MX" sz="3600" b="0" dirty="0" err="1" smtClean="0">
                <a:latin typeface="Consolas" panose="020B0609020204030204" pitchFamily="49" charset="0"/>
              </a:rPr>
              <a:t>List</a:t>
            </a:r>
            <a:r>
              <a:rPr lang="es-MX" sz="3600" b="0" dirty="0" smtClean="0">
                <a:latin typeface="Consolas" panose="020B0609020204030204" pitchFamily="49" charset="0"/>
              </a:rPr>
              <a:t>&lt;</a:t>
            </a:r>
            <a:r>
              <a:rPr lang="es-MX" sz="3600" b="0" dirty="0" err="1" smtClean="0">
                <a:latin typeface="Consolas" panose="020B0609020204030204" pitchFamily="49" charset="0"/>
              </a:rPr>
              <a:t>speed</a:t>
            </a:r>
            <a:r>
              <a:rPr lang="es-MX" sz="3600" b="0" dirty="0" smtClean="0">
                <a:latin typeface="Consolas" panose="020B0609020204030204" pitchFamily="49" charset="0"/>
              </a:rPr>
              <a:t>&gt;</a:t>
            </a:r>
            <a:endParaRPr lang="en-GB" sz="3600" b="0" dirty="0">
              <a:solidFill>
                <a:srgbClr val="00B0F0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291782" y="1558413"/>
            <a:ext cx="4213120" cy="703007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>
              <a:lnSpc>
                <a:spcPct val="150000"/>
              </a:lnSpc>
            </a:pPr>
            <a:endParaRPr lang="en-US" noProof="0" dirty="0" err="1" smtClean="0"/>
          </a:p>
        </p:txBody>
      </p:sp>
      <p:sp>
        <p:nvSpPr>
          <p:cNvPr id="4" name="Rectangle 3"/>
          <p:cNvSpPr/>
          <p:nvPr/>
        </p:nvSpPr>
        <p:spPr>
          <a:xfrm>
            <a:off x="4291780" y="2462980"/>
            <a:ext cx="4213119" cy="703007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>
              <a:lnSpc>
                <a:spcPct val="150000"/>
              </a:lnSpc>
            </a:pPr>
            <a:endParaRPr lang="en-US" noProof="0" dirty="0" err="1" smtClean="0"/>
          </a:p>
        </p:txBody>
      </p:sp>
      <p:cxnSp>
        <p:nvCxnSpPr>
          <p:cNvPr id="6" name="Straight Connector 5"/>
          <p:cNvCxnSpPr/>
          <p:nvPr/>
        </p:nvCxnSpPr>
        <p:spPr>
          <a:xfrm flipH="1">
            <a:off x="4989871" y="1558413"/>
            <a:ext cx="4916" cy="1607574"/>
          </a:xfrm>
          <a:prstGeom prst="line">
            <a:avLst/>
          </a:prstGeom>
          <a:ln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H="1">
            <a:off x="5692877" y="1558413"/>
            <a:ext cx="4916" cy="1607574"/>
          </a:xfrm>
          <a:prstGeom prst="line">
            <a:avLst/>
          </a:prstGeom>
          <a:ln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>
            <a:off x="6395883" y="1558413"/>
            <a:ext cx="4916" cy="1607574"/>
          </a:xfrm>
          <a:prstGeom prst="line">
            <a:avLst/>
          </a:prstGeom>
          <a:ln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>
            <a:off x="7098889" y="1558413"/>
            <a:ext cx="4916" cy="1607574"/>
          </a:xfrm>
          <a:prstGeom prst="line">
            <a:avLst/>
          </a:prstGeom>
          <a:ln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H="1">
            <a:off x="7801895" y="1558413"/>
            <a:ext cx="4916" cy="1607574"/>
          </a:xfrm>
          <a:prstGeom prst="line">
            <a:avLst/>
          </a:prstGeom>
          <a:ln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>
            <a:off x="8504901" y="1558413"/>
            <a:ext cx="4916" cy="1607574"/>
          </a:xfrm>
          <a:prstGeom prst="line">
            <a:avLst/>
          </a:prstGeom>
          <a:ln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6212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8800" dirty="0" smtClean="0"/>
              <a:t>DOD</a:t>
            </a:r>
            <a:endParaRPr lang="en-GB" sz="88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3377109" y="2217676"/>
            <a:ext cx="6480000" cy="2182986"/>
          </a:xfrm>
          <a:prstGeom prst="rect">
            <a:avLst/>
          </a:prstGeom>
          <a:noFill/>
        </p:spPr>
        <p:txBody>
          <a:bodyPr vert="horz" lIns="0" tIns="0" rIns="0" bIns="0" rtlCol="0" anchor="ctr" anchorCtr="0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b="1" i="0" kern="1200" spc="-113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1pPr>
          </a:lstStyle>
          <a:p>
            <a:r>
              <a:rPr lang="es-MX" dirty="0" smtClean="0"/>
              <a:t>Data </a:t>
            </a:r>
            <a:r>
              <a:rPr lang="es-MX" dirty="0" err="1" smtClean="0"/>
              <a:t>Oriented</a:t>
            </a:r>
            <a:r>
              <a:rPr lang="es-MX" dirty="0" smtClean="0"/>
              <a:t> </a:t>
            </a:r>
            <a:r>
              <a:rPr lang="es-MX" dirty="0" err="1" smtClean="0"/>
              <a:t>Design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77289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sz="3600" dirty="0" err="1" smtClean="0"/>
              <a:t>Design</a:t>
            </a:r>
            <a:r>
              <a:rPr lang="es-MX" sz="3600" dirty="0" smtClean="0"/>
              <a:t> </a:t>
            </a:r>
            <a:r>
              <a:rPr lang="es-MX" sz="3600" dirty="0" err="1" smtClean="0"/>
              <a:t>based</a:t>
            </a:r>
            <a:r>
              <a:rPr lang="es-MX" sz="3600" dirty="0" smtClean="0"/>
              <a:t> in </a:t>
            </a:r>
            <a:r>
              <a:rPr lang="es-MX" sz="3600" dirty="0" smtClean="0">
                <a:solidFill>
                  <a:srgbClr val="00B0F0"/>
                </a:solidFill>
              </a:rPr>
              <a:t>data</a:t>
            </a:r>
            <a:r>
              <a:rPr lang="es-MX" sz="3600" dirty="0" smtClean="0"/>
              <a:t>, </a:t>
            </a:r>
            <a:r>
              <a:rPr lang="es-MX" sz="3600" dirty="0" err="1" smtClean="0"/>
              <a:t>not</a:t>
            </a:r>
            <a:r>
              <a:rPr lang="es-MX" sz="3600" dirty="0" smtClean="0"/>
              <a:t> </a:t>
            </a:r>
            <a:r>
              <a:rPr lang="es-MX" sz="3600" dirty="0" err="1" smtClean="0"/>
              <a:t>the</a:t>
            </a:r>
            <a:r>
              <a:rPr lang="es-MX" sz="3600" dirty="0" smtClean="0"/>
              <a:t> real </a:t>
            </a:r>
            <a:r>
              <a:rPr lang="es-MX" sz="3600" dirty="0" err="1" smtClean="0"/>
              <a:t>world</a:t>
            </a:r>
            <a:r>
              <a:rPr lang="es-MX" sz="3600" dirty="0" smtClean="0"/>
              <a:t>.</a:t>
            </a:r>
            <a:endParaRPr lang="en-GB" sz="36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024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11500" dirty="0" smtClean="0"/>
              <a:t>ECS</a:t>
            </a:r>
            <a:endParaRPr lang="en-GB" sz="11500" dirty="0"/>
          </a:p>
        </p:txBody>
      </p:sp>
    </p:spTree>
    <p:extLst>
      <p:ext uri="{BB962C8B-B14F-4D97-AF65-F5344CB8AC3E}">
        <p14:creationId xmlns:p14="http://schemas.microsoft.com/office/powerpoint/2010/main" val="3974301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9600" dirty="0" smtClean="0"/>
              <a:t>E</a:t>
            </a:r>
            <a:r>
              <a:rPr lang="en-GB" sz="96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ntity</a:t>
            </a:r>
            <a:endParaRPr lang="en-GB" sz="96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5822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9600" dirty="0" smtClean="0"/>
              <a:t>C</a:t>
            </a:r>
            <a:r>
              <a:rPr lang="en-GB" sz="96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omponent</a:t>
            </a:r>
            <a:endParaRPr lang="en-GB" sz="96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0060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9600" dirty="0" smtClean="0"/>
              <a:t>S</a:t>
            </a:r>
            <a:r>
              <a:rPr lang="en-GB" sz="96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ystem</a:t>
            </a:r>
            <a:endParaRPr lang="en-GB" sz="96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4284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9600" dirty="0" smtClean="0"/>
              <a:t>E</a:t>
            </a:r>
            <a:r>
              <a:rPr lang="en-GB" sz="96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ntity</a:t>
            </a:r>
            <a:endParaRPr lang="en-GB" sz="96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3367277" y="2571750"/>
            <a:ext cx="6480000" cy="2182986"/>
          </a:xfrm>
          <a:prstGeom prst="rect">
            <a:avLst/>
          </a:prstGeom>
          <a:noFill/>
        </p:spPr>
        <p:txBody>
          <a:bodyPr vert="horz" lIns="0" tIns="0" rIns="0" bIns="0" rtlCol="0" anchor="ctr" anchorCtr="0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b="1" i="0" kern="1200" spc="-113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1pPr>
          </a:lstStyle>
          <a:p>
            <a:r>
              <a:rPr lang="es-MX" dirty="0" err="1" smtClean="0"/>
              <a:t>An</a:t>
            </a:r>
            <a:r>
              <a:rPr lang="es-MX" dirty="0" smtClean="0"/>
              <a:t> </a:t>
            </a:r>
            <a:r>
              <a:rPr lang="es-MX" dirty="0" err="1" smtClean="0"/>
              <a:t>Index</a:t>
            </a:r>
            <a:r>
              <a:rPr lang="es-MX" dirty="0" smtClean="0"/>
              <a:t>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20395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9600" dirty="0" smtClean="0"/>
              <a:t>C</a:t>
            </a:r>
            <a:r>
              <a:rPr lang="en-GB" sz="96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omponent</a:t>
            </a:r>
            <a:endParaRPr lang="en-GB" sz="96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3106722" y="2502811"/>
            <a:ext cx="6480000" cy="2182986"/>
          </a:xfrm>
          <a:prstGeom prst="rect">
            <a:avLst/>
          </a:prstGeom>
          <a:noFill/>
        </p:spPr>
        <p:txBody>
          <a:bodyPr vert="horz" lIns="0" tIns="0" rIns="0" bIns="0" rtlCol="0" anchor="ctr" anchorCtr="0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b="1" i="0" kern="1200" spc="-113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1pPr>
          </a:lstStyle>
          <a:p>
            <a:r>
              <a:rPr lang="es-MX" dirty="0" err="1" smtClean="0"/>
              <a:t>The</a:t>
            </a:r>
            <a:r>
              <a:rPr lang="es-MX" dirty="0" smtClean="0"/>
              <a:t> Data </a:t>
            </a:r>
            <a:r>
              <a:rPr lang="es-MX" dirty="0" err="1" smtClean="0"/>
              <a:t>Collections</a:t>
            </a:r>
            <a:r>
              <a:rPr lang="es-MX" dirty="0" smtClean="0"/>
              <a:t>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47648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ts val="4800"/>
              </a:lnSpc>
            </a:pPr>
            <a:r>
              <a:rPr lang="da-DK" dirty="0"/>
              <a:t>Arturo </a:t>
            </a:r>
            <a:r>
              <a:rPr lang="da-DK" dirty="0" err="1"/>
              <a:t>Nereu</a:t>
            </a:r>
            <a:r>
              <a:rPr lang="da-DK" dirty="0"/>
              <a:t/>
            </a:r>
            <a:br>
              <a:rPr lang="da-DK" dirty="0"/>
            </a:br>
            <a:r>
              <a:rPr lang="da-DK" sz="2800" b="0" dirty="0"/>
              <a:t>@</a:t>
            </a:r>
            <a:r>
              <a:rPr lang="da-DK" sz="2800" b="0" dirty="0" err="1"/>
              <a:t>ArturoNereu</a:t>
            </a:r>
            <a:r>
              <a:rPr lang="da-DK" sz="2800" b="0" dirty="0"/>
              <a:t> - arturo@unity3d.com</a:t>
            </a:r>
            <a:endParaRPr lang="da-DK" sz="3200" b="0" dirty="0"/>
          </a:p>
        </p:txBody>
      </p:sp>
    </p:spTree>
    <p:extLst>
      <p:ext uri="{BB962C8B-B14F-4D97-AF65-F5344CB8AC3E}">
        <p14:creationId xmlns:p14="http://schemas.microsoft.com/office/powerpoint/2010/main" val="97945990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9600" dirty="0" smtClean="0"/>
              <a:t>S</a:t>
            </a:r>
            <a:r>
              <a:rPr lang="en-GB" sz="96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ystem</a:t>
            </a:r>
            <a:endParaRPr lang="en-GB" sz="96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2895328" y="2571750"/>
            <a:ext cx="6480000" cy="2182986"/>
          </a:xfrm>
          <a:prstGeom prst="rect">
            <a:avLst/>
          </a:prstGeom>
          <a:noFill/>
        </p:spPr>
        <p:txBody>
          <a:bodyPr vert="horz" lIns="0" tIns="0" rIns="0" bIns="0" rtlCol="0" anchor="ctr" anchorCtr="0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b="1" i="0" kern="1200" spc="-113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1pPr>
          </a:lstStyle>
          <a:p>
            <a:r>
              <a:rPr lang="es-MX" dirty="0" err="1" smtClean="0"/>
              <a:t>What</a:t>
            </a:r>
            <a:r>
              <a:rPr lang="es-MX" dirty="0" smtClean="0"/>
              <a:t> </a:t>
            </a:r>
            <a:r>
              <a:rPr lang="es-MX" dirty="0" err="1" smtClean="0"/>
              <a:t>transforms</a:t>
            </a:r>
            <a:r>
              <a:rPr lang="es-MX" dirty="0" smtClean="0"/>
              <a:t> data.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4069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sz="3600" dirty="0" err="1" smtClean="0"/>
              <a:t>The</a:t>
            </a:r>
            <a:r>
              <a:rPr lang="es-MX" sz="3600" dirty="0" smtClean="0"/>
              <a:t> </a:t>
            </a:r>
            <a:r>
              <a:rPr lang="es-MX" sz="3600" dirty="0" err="1" smtClean="0"/>
              <a:t>Vehicle</a:t>
            </a:r>
            <a:r>
              <a:rPr lang="es-MX" sz="3600" dirty="0" smtClean="0"/>
              <a:t> </a:t>
            </a:r>
            <a:r>
              <a:rPr lang="es-MX" sz="3600" dirty="0" err="1" smtClean="0"/>
              <a:t>Example</a:t>
            </a:r>
            <a:endParaRPr lang="en-GB" sz="36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2788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6026" y="605186"/>
            <a:ext cx="1725561" cy="879486"/>
          </a:xfrm>
        </p:spPr>
        <p:txBody>
          <a:bodyPr/>
          <a:lstStyle/>
          <a:p>
            <a:r>
              <a:rPr lang="es-MX" sz="3600" dirty="0" err="1" smtClean="0"/>
              <a:t>Entity</a:t>
            </a:r>
            <a:endParaRPr lang="en-GB" sz="3600" dirty="0">
              <a:solidFill>
                <a:srgbClr val="00B0F0"/>
              </a:solidFill>
            </a:endParaRP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2821858" y="644516"/>
            <a:ext cx="2330245" cy="879486"/>
          </a:xfrm>
          <a:prstGeom prst="rect">
            <a:avLst/>
          </a:prstGeom>
          <a:noFill/>
        </p:spPr>
        <p:txBody>
          <a:bodyPr vert="horz" lIns="0" tIns="0" rIns="0" bIns="0" rtlCol="0" anchor="ctr" anchorCtr="0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b="1" i="0" kern="1200" spc="-113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1pPr>
          </a:lstStyle>
          <a:p>
            <a:r>
              <a:rPr lang="es-MX" sz="3600" dirty="0" err="1" smtClean="0"/>
              <a:t>Component</a:t>
            </a:r>
            <a:endParaRPr lang="en-GB" sz="3600" dirty="0">
              <a:solidFill>
                <a:srgbClr val="00B0F0"/>
              </a:solidFill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5919019" y="644516"/>
            <a:ext cx="2330245" cy="879486"/>
          </a:xfrm>
          <a:prstGeom prst="rect">
            <a:avLst/>
          </a:prstGeom>
          <a:noFill/>
        </p:spPr>
        <p:txBody>
          <a:bodyPr vert="horz" lIns="0" tIns="0" rIns="0" bIns="0" rtlCol="0" anchor="ctr" anchorCtr="0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b="1" i="0" kern="1200" spc="-113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1pPr>
          </a:lstStyle>
          <a:p>
            <a:r>
              <a:rPr lang="es-MX" sz="3600" dirty="0" err="1" smtClean="0"/>
              <a:t>System</a:t>
            </a:r>
            <a:endParaRPr lang="en-GB" sz="3600" dirty="0">
              <a:solidFill>
                <a:srgbClr val="00B0F0"/>
              </a:solidFill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124199" y="1597742"/>
            <a:ext cx="2136059" cy="1873045"/>
          </a:xfrm>
          <a:prstGeom prst="rect">
            <a:avLst/>
          </a:prstGeom>
          <a:noFill/>
        </p:spPr>
        <p:txBody>
          <a:bodyPr vert="horz" lIns="0" tIns="0" rIns="0" bIns="0" rtlCol="0" anchor="ctr" anchorCtr="0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b="1" i="0" kern="1200" spc="-113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1pPr>
          </a:lstStyle>
          <a:p>
            <a:pPr algn="l"/>
            <a:r>
              <a:rPr lang="en-US" sz="2800" dirty="0" smtClean="0">
                <a:solidFill>
                  <a:srgbClr val="0070C0"/>
                </a:solidFill>
                <a:latin typeface="+mj-lt"/>
              </a:rPr>
              <a:t>List&lt;Vector3&gt;</a:t>
            </a:r>
          </a:p>
          <a:p>
            <a:pPr algn="l"/>
            <a:r>
              <a:rPr lang="en-US" sz="2800" dirty="0" smtClean="0">
                <a:latin typeface="+mj-lt"/>
              </a:rPr>
              <a:t>(10, 30, 10)</a:t>
            </a:r>
          </a:p>
          <a:p>
            <a:pPr algn="l"/>
            <a:r>
              <a:rPr lang="en-US" sz="2800" dirty="0" smtClean="0">
                <a:latin typeface="+mj-lt"/>
              </a:rPr>
              <a:t>(50, 100, -2)</a:t>
            </a:r>
          </a:p>
          <a:p>
            <a:pPr algn="l"/>
            <a:r>
              <a:rPr lang="en-US" sz="2800" dirty="0" smtClean="0">
                <a:latin typeface="+mj-lt"/>
              </a:rPr>
              <a:t>(5, 90, 20)</a:t>
            </a:r>
            <a:endParaRPr lang="en-GB" sz="2800" dirty="0">
              <a:latin typeface="+mj-lt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678425" y="1637071"/>
            <a:ext cx="1725561" cy="2281083"/>
          </a:xfrm>
          <a:prstGeom prst="rect">
            <a:avLst/>
          </a:prstGeom>
          <a:noFill/>
        </p:spPr>
        <p:txBody>
          <a:bodyPr vert="horz" lIns="0" tIns="0" rIns="0" bIns="0" rtlCol="0" anchor="ctr" anchorCtr="0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b="1" i="0" kern="1200" spc="-113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1pPr>
          </a:lstStyle>
          <a:p>
            <a:r>
              <a:rPr lang="es-MX" sz="3600" dirty="0" smtClean="0">
                <a:latin typeface="+mj-lt"/>
              </a:rPr>
              <a:t>Car1</a:t>
            </a:r>
          </a:p>
          <a:p>
            <a:r>
              <a:rPr lang="es-MX" sz="3600" dirty="0" smtClean="0">
                <a:latin typeface="+mj-lt"/>
              </a:rPr>
              <a:t>Car2</a:t>
            </a:r>
          </a:p>
          <a:p>
            <a:r>
              <a:rPr lang="es-MX" sz="3600" dirty="0" smtClean="0">
                <a:latin typeface="+mj-lt"/>
              </a:rPr>
              <a:t>Car3</a:t>
            </a:r>
            <a:endParaRPr lang="en-GB" sz="3600" dirty="0">
              <a:latin typeface="+mj-lt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3124199" y="3270455"/>
            <a:ext cx="2136059" cy="1873045"/>
          </a:xfrm>
          <a:prstGeom prst="rect">
            <a:avLst/>
          </a:prstGeom>
          <a:noFill/>
        </p:spPr>
        <p:txBody>
          <a:bodyPr vert="horz" lIns="0" tIns="0" rIns="0" bIns="0" rtlCol="0" anchor="ctr" anchorCtr="0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b="1" i="0" kern="1200" spc="-113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1pPr>
          </a:lstStyle>
          <a:p>
            <a:pPr algn="l"/>
            <a:r>
              <a:rPr lang="en-US" sz="2800" dirty="0" smtClean="0">
                <a:solidFill>
                  <a:srgbClr val="0070C0"/>
                </a:solidFill>
                <a:latin typeface="+mj-lt"/>
              </a:rPr>
              <a:t>List&lt;float&gt;</a:t>
            </a:r>
          </a:p>
          <a:p>
            <a:pPr algn="l"/>
            <a:r>
              <a:rPr lang="en-US" sz="2800" dirty="0" smtClean="0">
                <a:latin typeface="+mj-lt"/>
              </a:rPr>
              <a:t>5.0f</a:t>
            </a:r>
          </a:p>
          <a:p>
            <a:pPr algn="l"/>
            <a:r>
              <a:rPr lang="en-US" sz="2800" dirty="0" smtClean="0">
                <a:latin typeface="+mj-lt"/>
              </a:rPr>
              <a:t>2.4f</a:t>
            </a:r>
          </a:p>
          <a:p>
            <a:pPr algn="l"/>
            <a:r>
              <a:rPr lang="en-US" sz="2800" dirty="0" smtClean="0">
                <a:latin typeface="+mj-lt"/>
              </a:rPr>
              <a:t>3.5f</a:t>
            </a:r>
            <a:endParaRPr lang="en-GB" sz="2800" dirty="0">
              <a:latin typeface="+mj-lt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5805947" y="1637070"/>
            <a:ext cx="3151239" cy="2281083"/>
          </a:xfrm>
          <a:prstGeom prst="rect">
            <a:avLst/>
          </a:prstGeom>
          <a:noFill/>
        </p:spPr>
        <p:txBody>
          <a:bodyPr vert="horz" lIns="0" tIns="0" rIns="0" bIns="0" rtlCol="0" anchor="ctr" anchorCtr="0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b="1" i="0" kern="1200" spc="-113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1pPr>
          </a:lstStyle>
          <a:p>
            <a:r>
              <a:rPr lang="es-MX" sz="2000" b="0" dirty="0" err="1" smtClean="0">
                <a:latin typeface="Consolas" panose="020B0609020204030204" pitchFamily="49" charset="0"/>
              </a:rPr>
              <a:t>Pos.x</a:t>
            </a:r>
            <a:r>
              <a:rPr lang="es-MX" sz="2000" b="0" dirty="0" smtClean="0">
                <a:latin typeface="Consolas" panose="020B0609020204030204" pitchFamily="49" charset="0"/>
              </a:rPr>
              <a:t> = </a:t>
            </a:r>
            <a:r>
              <a:rPr lang="es-MX" sz="2000" b="0" dirty="0" err="1" smtClean="0">
                <a:latin typeface="Consolas" panose="020B0609020204030204" pitchFamily="49" charset="0"/>
              </a:rPr>
              <a:t>pos.x</a:t>
            </a:r>
            <a:r>
              <a:rPr lang="es-MX" sz="2000" b="0" dirty="0" smtClean="0">
                <a:latin typeface="Consolas" panose="020B0609020204030204" pitchFamily="49" charset="0"/>
              </a:rPr>
              <a:t> * </a:t>
            </a:r>
            <a:r>
              <a:rPr lang="es-MX" sz="2000" b="0" dirty="0" err="1" smtClean="0">
                <a:latin typeface="Consolas" panose="020B0609020204030204" pitchFamily="49" charset="0"/>
              </a:rPr>
              <a:t>speed</a:t>
            </a:r>
            <a:r>
              <a:rPr lang="es-MX" sz="2000" b="0" dirty="0" smtClean="0">
                <a:latin typeface="Consolas" panose="020B0609020204030204" pitchFamily="49" charset="0"/>
              </a:rPr>
              <a:t>; </a:t>
            </a:r>
            <a:endParaRPr lang="en-GB" sz="2000" b="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1252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9600" dirty="0" smtClean="0"/>
              <a:t>Job System</a:t>
            </a:r>
            <a:endParaRPr lang="en-GB" sz="9600" dirty="0"/>
          </a:p>
        </p:txBody>
      </p:sp>
    </p:spTree>
    <p:extLst>
      <p:ext uri="{BB962C8B-B14F-4D97-AF65-F5344CB8AC3E}">
        <p14:creationId xmlns:p14="http://schemas.microsoft.com/office/powerpoint/2010/main" val="412520767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0" dirty="0" smtClean="0"/>
              <a:t>Lets you </a:t>
            </a:r>
            <a:r>
              <a:rPr lang="en-US" sz="2800" b="0" dirty="0"/>
              <a:t>write simple and safe multithreaded code that interacts with the Unity </a:t>
            </a:r>
            <a:r>
              <a:rPr lang="en-US" sz="2800" b="0" dirty="0" smtClean="0"/>
              <a:t>Engine.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165660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7200" dirty="0" smtClean="0"/>
              <a:t>Burst Compiler</a:t>
            </a:r>
            <a:endParaRPr lang="en-GB" sz="7200" dirty="0"/>
          </a:p>
        </p:txBody>
      </p:sp>
    </p:spTree>
    <p:extLst>
      <p:ext uri="{BB962C8B-B14F-4D97-AF65-F5344CB8AC3E}">
        <p14:creationId xmlns:p14="http://schemas.microsoft.com/office/powerpoint/2010/main" val="297698673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0" dirty="0" smtClean="0"/>
              <a:t>Takes C# jobs and produces highly optimized code that takes advantage of the platform you are compiling for.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49942799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800" dirty="0" smtClean="0"/>
              <a:t>on.unity.com/ugsea518</a:t>
            </a:r>
            <a:endParaRPr lang="en-GB" sz="3600" dirty="0"/>
          </a:p>
        </p:txBody>
      </p:sp>
    </p:spTree>
    <p:extLst>
      <p:ext uri="{BB962C8B-B14F-4D97-AF65-F5344CB8AC3E}">
        <p14:creationId xmlns:p14="http://schemas.microsoft.com/office/powerpoint/2010/main" val="196474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Thank you!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07421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11500" dirty="0" smtClean="0"/>
              <a:t>ECS</a:t>
            </a:r>
            <a:endParaRPr lang="en-GB" sz="11500" dirty="0"/>
          </a:p>
        </p:txBody>
      </p:sp>
    </p:spTree>
    <p:extLst>
      <p:ext uri="{BB962C8B-B14F-4D97-AF65-F5344CB8AC3E}">
        <p14:creationId xmlns:p14="http://schemas.microsoft.com/office/powerpoint/2010/main" val="4175600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9600" dirty="0" smtClean="0"/>
              <a:t>E</a:t>
            </a:r>
            <a:r>
              <a:rPr lang="en-GB" sz="96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ntity</a:t>
            </a:r>
            <a:endParaRPr lang="en-GB" sz="96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9912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9600" dirty="0" smtClean="0"/>
              <a:t>C</a:t>
            </a:r>
            <a:r>
              <a:rPr lang="en-GB" sz="96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omponent</a:t>
            </a:r>
            <a:endParaRPr lang="en-GB" sz="96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7715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9600" dirty="0" smtClean="0"/>
              <a:t>S</a:t>
            </a:r>
            <a:r>
              <a:rPr lang="en-GB" sz="96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ystem</a:t>
            </a:r>
            <a:endParaRPr lang="en-GB" sz="96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7012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 smtClean="0"/>
              <a:t>What</a:t>
            </a:r>
            <a:r>
              <a:rPr lang="es-MX" dirty="0" smtClean="0"/>
              <a:t> do </a:t>
            </a:r>
            <a:r>
              <a:rPr lang="es-MX" dirty="0" err="1" smtClean="0"/>
              <a:t>we</a:t>
            </a:r>
            <a:r>
              <a:rPr lang="es-MX" dirty="0" smtClean="0"/>
              <a:t> </a:t>
            </a:r>
            <a:r>
              <a:rPr lang="es-MX" dirty="0" err="1" smtClean="0"/>
              <a:t>want</a:t>
            </a:r>
            <a:r>
              <a:rPr lang="es-MX" dirty="0" smtClean="0"/>
              <a:t> to </a:t>
            </a:r>
            <a:r>
              <a:rPr lang="es-MX" dirty="0" err="1" smtClean="0"/>
              <a:t>achieve</a:t>
            </a:r>
            <a:r>
              <a:rPr lang="es-MX" dirty="0" smtClean="0"/>
              <a:t>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99546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hite">
  <a:themeElements>
    <a:clrScheme name="Brugerdefineret 3">
      <a:dk1>
        <a:srgbClr val="FFFFFF"/>
      </a:dk1>
      <a:lt1>
        <a:srgbClr val="FFFFFF"/>
      </a:lt1>
      <a:dk2>
        <a:srgbClr val="FFFFFF"/>
      </a:dk2>
      <a:lt2>
        <a:srgbClr val="ECEFF1"/>
      </a:lt2>
      <a:accent1>
        <a:srgbClr val="2196F3"/>
      </a:accent1>
      <a:accent2>
        <a:srgbClr val="009688"/>
      </a:accent2>
      <a:accent3>
        <a:srgbClr val="FFEB3B"/>
      </a:accent3>
      <a:accent4>
        <a:srgbClr val="FF9800"/>
      </a:accent4>
      <a:accent5>
        <a:srgbClr val="E91E63"/>
      </a:accent5>
      <a:accent6>
        <a:srgbClr val="9C27B0"/>
      </a:accent6>
      <a:hlink>
        <a:srgbClr val="00BCD5"/>
      </a:hlink>
      <a:folHlink>
        <a:srgbClr val="FF00FF"/>
      </a:folHlink>
    </a:clrScheme>
    <a:fontScheme name="Roboto Thin &amp; Light">
      <a:majorFont>
        <a:latin typeface="Roboto Thin"/>
        <a:ea typeface=""/>
        <a:cs typeface=""/>
      </a:majorFont>
      <a:minorFont>
        <a:latin typeface="Robot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solidFill>
            <a:schemeClr val="accent1"/>
          </a:solidFill>
        </a:ln>
      </a:spPr>
      <a:bodyPr lIns="72000" tIns="72000" rIns="72000" bIns="72000" rtlCol="0" anchor="ctr"/>
      <a:lstStyle>
        <a:defPPr algn="ctr">
          <a:lnSpc>
            <a:spcPct val="150000"/>
          </a:lnSpc>
          <a:defRPr noProof="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noAutofit/>
      </a:bodyPr>
      <a:lstStyle>
        <a:defPPr>
          <a:lnSpc>
            <a:spcPct val="150000"/>
          </a:lnSpc>
          <a:defRPr sz="1350" dirty="0" err="1" smtClean="0">
            <a:solidFill>
              <a:schemeClr val="tx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unite2017-austin-powerpoint-template" id="{3898B950-8B07-0F4D-A026-F357B0AE595C}" vid="{3B41B7B7-B69F-6B4A-B9C8-502730BB15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Roboto Thin &amp; Light">
      <a:majorFont>
        <a:latin typeface="Roboto Thin"/>
        <a:ea typeface=""/>
        <a:cs typeface=""/>
      </a:majorFont>
      <a:minorFont>
        <a:latin typeface="Robot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Roboto Thin &amp; Light">
      <a:majorFont>
        <a:latin typeface="Roboto Thin"/>
        <a:ea typeface=""/>
        <a:cs typeface=""/>
      </a:majorFont>
      <a:minorFont>
        <a:latin typeface="Robot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White</Template>
  <TotalTime>0</TotalTime>
  <Words>649</Words>
  <Application>Microsoft Office PowerPoint</Application>
  <PresentationFormat>On-screen Show (16:9)</PresentationFormat>
  <Paragraphs>169</Paragraphs>
  <Slides>48</Slides>
  <Notes>43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5" baseType="lpstr">
      <vt:lpstr>Arial</vt:lpstr>
      <vt:lpstr>Consolas</vt:lpstr>
      <vt:lpstr>Roboto</vt:lpstr>
      <vt:lpstr>Roboto Black</vt:lpstr>
      <vt:lpstr>Roboto Light</vt:lpstr>
      <vt:lpstr>Roboto Thin</vt:lpstr>
      <vt:lpstr>White</vt:lpstr>
      <vt:lpstr>PowerPoint Presentation</vt:lpstr>
      <vt:lpstr>PowerPoint Presentation</vt:lpstr>
      <vt:lpstr>ECS</vt:lpstr>
      <vt:lpstr>Arturo Nereu @ArturoNereu - arturo@unity3d.com</vt:lpstr>
      <vt:lpstr>ECS</vt:lpstr>
      <vt:lpstr>Entity</vt:lpstr>
      <vt:lpstr>Component</vt:lpstr>
      <vt:lpstr>System</vt:lpstr>
      <vt:lpstr>What do we want to achieve?</vt:lpstr>
      <vt:lpstr>Performance</vt:lpstr>
      <vt:lpstr>PowerPoint Presentation</vt:lpstr>
      <vt:lpstr>ECS</vt:lpstr>
      <vt:lpstr>Entity</vt:lpstr>
      <vt:lpstr>Component</vt:lpstr>
      <vt:lpstr>System</vt:lpstr>
      <vt:lpstr>How do we code today?</vt:lpstr>
      <vt:lpstr>C</vt:lpstr>
      <vt:lpstr>C++</vt:lpstr>
      <vt:lpstr>C#</vt:lpstr>
      <vt:lpstr>OOP</vt:lpstr>
      <vt:lpstr>Component Based</vt:lpstr>
      <vt:lpstr>PowerPoint Presentation</vt:lpstr>
      <vt:lpstr>PowerPoint Presentation</vt:lpstr>
      <vt:lpstr>I like it like this, what’s wrong?</vt:lpstr>
      <vt:lpstr>But you are modeling the real world</vt:lpstr>
      <vt:lpstr>The problem is that data is everywhere.</vt:lpstr>
      <vt:lpstr>Instantiate(minion)</vt:lpstr>
      <vt:lpstr>Can’t we fix it using arrays?</vt:lpstr>
      <vt:lpstr>PowerPoint Presentation</vt:lpstr>
      <vt:lpstr>We also need a way to access data in an ordered way.</vt:lpstr>
      <vt:lpstr>List&lt;Position&gt;  List&lt;speed&gt;</vt:lpstr>
      <vt:lpstr>DOD</vt:lpstr>
      <vt:lpstr>Design based in data, not the real world.</vt:lpstr>
      <vt:lpstr>ECS</vt:lpstr>
      <vt:lpstr>Entity</vt:lpstr>
      <vt:lpstr>Component</vt:lpstr>
      <vt:lpstr>System</vt:lpstr>
      <vt:lpstr>Entity</vt:lpstr>
      <vt:lpstr>Component</vt:lpstr>
      <vt:lpstr>System</vt:lpstr>
      <vt:lpstr>The Vehicle Example</vt:lpstr>
      <vt:lpstr>Entity</vt:lpstr>
      <vt:lpstr>Job System</vt:lpstr>
      <vt:lpstr>Lets you write simple and safe multithreaded code that interacts with the Unity Engine.</vt:lpstr>
      <vt:lpstr>Burst Compiler</vt:lpstr>
      <vt:lpstr>Takes C# jobs and produces highly optimized code that takes advantage of the platform you are compiling for.</vt:lpstr>
      <vt:lpstr>on.unity.com/ugsea518</vt:lpstr>
      <vt:lpstr>Thank you!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lastModifiedBy/>
  <cp:revision>1</cp:revision>
  <dcterms:created xsi:type="dcterms:W3CDTF">2018-02-13T05:49:29Z</dcterms:created>
  <dcterms:modified xsi:type="dcterms:W3CDTF">2018-05-08T15:31:17Z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 by">
    <vt:lpwstr>www.skabelondesign.dk</vt:lpwstr>
  </property>
  <property fmtid="{D5CDD505-2E9C-101B-9397-08002B2CF9AE}" pid="3" name="SD_DocumentLanguage">
    <vt:lpwstr>en-GB</vt:lpwstr>
  </property>
</Properties>
</file>